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6" r:id="rId4"/>
    <p:sldId id="258" r:id="rId5"/>
    <p:sldId id="259"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60" r:id="rId24"/>
    <p:sldId id="261" r:id="rId25"/>
    <p:sldId id="284" r:id="rId26"/>
    <p:sldId id="285" r:id="rId27"/>
    <p:sldId id="286" r:id="rId28"/>
    <p:sldId id="287" r:id="rId29"/>
    <p:sldId id="288" r:id="rId30"/>
    <p:sldId id="289" r:id="rId31"/>
    <p:sldId id="290" r:id="rId32"/>
    <p:sldId id="291" r:id="rId33"/>
    <p:sldId id="292" r:id="rId34"/>
    <p:sldId id="262" r:id="rId35"/>
    <p:sldId id="293" r:id="rId36"/>
    <p:sldId id="263" r:id="rId37"/>
    <p:sldId id="294" r:id="rId38"/>
    <p:sldId id="295" r:id="rId39"/>
    <p:sldId id="296" r:id="rId40"/>
    <p:sldId id="297" r:id="rId41"/>
    <p:sldId id="298" r:id="rId42"/>
    <p:sldId id="299" r:id="rId43"/>
    <p:sldId id="300" r:id="rId44"/>
    <p:sldId id="264" r:id="rId45"/>
    <p:sldId id="265" r:id="rId46"/>
  </p:sldIdLst>
  <p:sldSz cx="18288000" cy="10287000"/>
  <p:notesSz cx="6858000" cy="9144000"/>
  <p:embeddedFontLst>
    <p:embeddedFont>
      <p:font typeface="Anton" pitchFamily="2" charset="0"/>
      <p:regular r:id="rId47"/>
    </p:embeddedFont>
    <p:embeddedFont>
      <p:font typeface="Barlow Semi Condensed ExtraBold" panose="00000906000000000000" pitchFamily="2" charset="0"/>
      <p:bold r:id="rId48"/>
      <p:boldItalic r:id="rId49"/>
    </p:embeddedFont>
    <p:embeddedFont>
      <p:font typeface="Canva Sans Bold"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1766"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gif"/><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7.gif"/></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image" Target="../media/image2.svg"/><Relationship Id="rId7"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1.svg"/><Relationship Id="rId10" Type="http://schemas.openxmlformats.org/officeDocument/2006/relationships/image" Target="../media/image9.svg"/><Relationship Id="rId4" Type="http://schemas.openxmlformats.org/officeDocument/2006/relationships/image" Target="../media/image10.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19.sv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5.sv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5.sv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5.sv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5.sv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13.gif"/><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5.sv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5.sv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5.sv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5.sv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13.gif"/><Relationship Id="rId9" Type="http://schemas.openxmlformats.org/officeDocument/2006/relationships/image" Target="../media/image8.png"/></Relationships>
</file>

<file path=ppt/slides/_rels/slide35.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31.png"/></Relationships>
</file>

<file path=ppt/slides/_rels/slide38.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32.png"/></Relationships>
</file>

<file path=ppt/slides/_rels/slide39.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33.png"/></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gif"/><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image" Target="../media/image9.svg"/><Relationship Id="rId7" Type="http://schemas.openxmlformats.org/officeDocument/2006/relationships/image" Target="../media/image2.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5.sv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5.sv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5.sv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5.sv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7.gif"/></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7.gif"/></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7.gif"/></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7.gif"/></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sv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5020109" y="2605709"/>
            <a:ext cx="5077990" cy="50779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2165946">
            <a:off x="8558360" y="507114"/>
            <a:ext cx="9272857" cy="9092355"/>
            <a:chOff x="0" y="0"/>
            <a:chExt cx="812800" cy="796978"/>
          </a:xfrm>
        </p:grpSpPr>
        <p:sp>
          <p:nvSpPr>
            <p:cNvPr id="6" name="Freeform 6"/>
            <p:cNvSpPr/>
            <p:nvPr/>
          </p:nvSpPr>
          <p:spPr>
            <a:xfrm>
              <a:off x="0" y="0"/>
              <a:ext cx="812800" cy="796978"/>
            </a:xfrm>
            <a:custGeom>
              <a:avLst/>
              <a:gdLst/>
              <a:ahLst/>
              <a:cxnLst/>
              <a:rect l="l" t="t" r="r" b="b"/>
              <a:pathLst>
                <a:path w="812800" h="796978">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txBody>
            <a:bodyPr/>
            <a:lstStyle/>
            <a:p>
              <a:endParaRPr lang="en-US"/>
            </a:p>
          </p:txBody>
        </p:sp>
        <p:sp>
          <p:nvSpPr>
            <p:cNvPr id="7" name="TextBox 7"/>
            <p:cNvSpPr txBox="1"/>
            <p:nvPr/>
          </p:nvSpPr>
          <p:spPr>
            <a:xfrm>
              <a:off x="76200" y="36617"/>
              <a:ext cx="660400" cy="685645"/>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rot="-10694109">
            <a:off x="9125957" y="1124174"/>
            <a:ext cx="8014237" cy="7858235"/>
            <a:chOff x="0" y="0"/>
            <a:chExt cx="812800" cy="796978"/>
          </a:xfrm>
        </p:grpSpPr>
        <p:sp>
          <p:nvSpPr>
            <p:cNvPr id="9" name="Freeform 9"/>
            <p:cNvSpPr/>
            <p:nvPr/>
          </p:nvSpPr>
          <p:spPr>
            <a:xfrm>
              <a:off x="0" y="0"/>
              <a:ext cx="812800" cy="796978"/>
            </a:xfrm>
            <a:custGeom>
              <a:avLst/>
              <a:gdLst/>
              <a:ahLst/>
              <a:cxnLst/>
              <a:rect l="l" t="t" r="r" b="b"/>
              <a:pathLst>
                <a:path w="812800" h="796978">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txBody>
            <a:bodyPr/>
            <a:lstStyle/>
            <a:p>
              <a:endParaRPr lang="en-US"/>
            </a:p>
          </p:txBody>
        </p:sp>
        <p:sp>
          <p:nvSpPr>
            <p:cNvPr id="10" name="TextBox 10"/>
            <p:cNvSpPr txBox="1"/>
            <p:nvPr/>
          </p:nvSpPr>
          <p:spPr>
            <a:xfrm>
              <a:off x="76200" y="36617"/>
              <a:ext cx="660400" cy="685645"/>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10861334" y="4598030"/>
            <a:ext cx="15304372" cy="15304372"/>
          </a:xfrm>
          <a:custGeom>
            <a:avLst/>
            <a:gdLst/>
            <a:ahLst/>
            <a:cxnLst/>
            <a:rect l="l" t="t" r="r" b="b"/>
            <a:pathLst>
              <a:path w="15304372" h="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12" name="Picture 12"/>
          <p:cNvPicPr>
            <a:picLocks noChangeAspect="1"/>
          </p:cNvPicPr>
          <p:nvPr/>
        </p:nvPicPr>
        <p:blipFill>
          <a:blip r:embed="rId4"/>
          <a:srcRect/>
          <a:stretch>
            <a:fillRect/>
          </a:stretch>
        </p:blipFill>
        <p:spPr>
          <a:xfrm flipH="1">
            <a:off x="10527156" y="742462"/>
            <a:ext cx="3958208" cy="1899940"/>
          </a:xfrm>
          <a:prstGeom prst="rect">
            <a:avLst/>
          </a:prstGeom>
        </p:spPr>
      </p:pic>
      <p:pic>
        <p:nvPicPr>
          <p:cNvPr id="13" name="Picture 13"/>
          <p:cNvPicPr>
            <a:picLocks noChangeAspect="1"/>
          </p:cNvPicPr>
          <p:nvPr/>
        </p:nvPicPr>
        <p:blipFill>
          <a:blip r:embed="rId4"/>
          <a:srcRect/>
          <a:stretch>
            <a:fillRect/>
          </a:stretch>
        </p:blipFill>
        <p:spPr>
          <a:xfrm flipH="1">
            <a:off x="12812316" y="7644598"/>
            <a:ext cx="3958208" cy="1899940"/>
          </a:xfrm>
          <a:prstGeom prst="rect">
            <a:avLst/>
          </a:prstGeom>
        </p:spPr>
      </p:pic>
      <p:grpSp>
        <p:nvGrpSpPr>
          <p:cNvPr id="14" name="Group 14"/>
          <p:cNvGrpSpPr/>
          <p:nvPr/>
        </p:nvGrpSpPr>
        <p:grpSpPr>
          <a:xfrm>
            <a:off x="-417125" y="4672340"/>
            <a:ext cx="9629812" cy="1818800"/>
            <a:chOff x="0" y="0"/>
            <a:chExt cx="2109677" cy="398458"/>
          </a:xfrm>
        </p:grpSpPr>
        <p:sp>
          <p:nvSpPr>
            <p:cNvPr id="15" name="Freeform 15"/>
            <p:cNvSpPr/>
            <p:nvPr/>
          </p:nvSpPr>
          <p:spPr>
            <a:xfrm>
              <a:off x="0" y="0"/>
              <a:ext cx="2109677" cy="398459"/>
            </a:xfrm>
            <a:custGeom>
              <a:avLst/>
              <a:gdLst/>
              <a:ahLst/>
              <a:cxnLst/>
              <a:rect l="l" t="t" r="r" b="b"/>
              <a:pathLst>
                <a:path w="2109677" h="398459">
                  <a:moveTo>
                    <a:pt x="0" y="0"/>
                  </a:moveTo>
                  <a:lnTo>
                    <a:pt x="2109677" y="0"/>
                  </a:lnTo>
                  <a:lnTo>
                    <a:pt x="2109677" y="398459"/>
                  </a:lnTo>
                  <a:lnTo>
                    <a:pt x="0" y="398459"/>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16" name="TextBox 16"/>
            <p:cNvSpPr txBox="1"/>
            <p:nvPr/>
          </p:nvSpPr>
          <p:spPr>
            <a:xfrm>
              <a:off x="0" y="-38100"/>
              <a:ext cx="2109677" cy="436558"/>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095704" y="1189619"/>
            <a:ext cx="1581549" cy="158154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1693209" y="1612729"/>
            <a:ext cx="729980" cy="735328"/>
          </a:xfrm>
          <a:custGeom>
            <a:avLst/>
            <a:gdLst/>
            <a:ahLst/>
            <a:cxnLst/>
            <a:rect l="l" t="t" r="r" b="b"/>
            <a:pathLst>
              <a:path w="729980" h="735328">
                <a:moveTo>
                  <a:pt x="0" y="0"/>
                </a:moveTo>
                <a:lnTo>
                  <a:pt x="729980" y="0"/>
                </a:lnTo>
                <a:lnTo>
                  <a:pt x="729980" y="735328"/>
                </a:lnTo>
                <a:lnTo>
                  <a:pt x="0" y="7353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2" name="Freeform 22"/>
          <p:cNvSpPr/>
          <p:nvPr/>
        </p:nvSpPr>
        <p:spPr>
          <a:xfrm>
            <a:off x="2395371" y="8337427"/>
            <a:ext cx="420315" cy="420315"/>
          </a:xfrm>
          <a:custGeom>
            <a:avLst/>
            <a:gdLst/>
            <a:ahLst/>
            <a:cxnLst/>
            <a:rect l="l" t="t" r="r" b="b"/>
            <a:pathLst>
              <a:path w="420315" h="420315">
                <a:moveTo>
                  <a:pt x="0" y="0"/>
                </a:moveTo>
                <a:lnTo>
                  <a:pt x="420315" y="0"/>
                </a:lnTo>
                <a:lnTo>
                  <a:pt x="420315" y="420316"/>
                </a:lnTo>
                <a:lnTo>
                  <a:pt x="0" y="4203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3" name="TextBox 23"/>
          <p:cNvSpPr txBox="1"/>
          <p:nvPr/>
        </p:nvSpPr>
        <p:spPr>
          <a:xfrm>
            <a:off x="2782027" y="1732953"/>
            <a:ext cx="2360027" cy="447256"/>
          </a:xfrm>
          <a:prstGeom prst="rect">
            <a:avLst/>
          </a:prstGeom>
        </p:spPr>
        <p:txBody>
          <a:bodyPr lIns="0" tIns="0" rIns="0" bIns="0" rtlCol="0" anchor="t">
            <a:spAutoFit/>
          </a:bodyPr>
          <a:lstStyle/>
          <a:p>
            <a:pPr algn="l">
              <a:lnSpc>
                <a:spcPts val="3698"/>
              </a:lnSpc>
              <a:spcBef>
                <a:spcPct val="0"/>
              </a:spcBef>
            </a:pPr>
            <a:r>
              <a:rPr lang="en-US" sz="2641" b="1" dirty="0" err="1">
                <a:solidFill>
                  <a:srgbClr val="3428BA"/>
                </a:solidFill>
                <a:latin typeface="Canva Sans Bold"/>
                <a:ea typeface="Canva Sans Bold"/>
                <a:cs typeface="Canva Sans Bold"/>
                <a:sym typeface="Canva Sans Bold"/>
              </a:rPr>
              <a:t>Liceria</a:t>
            </a:r>
            <a:r>
              <a:rPr lang="en-US" sz="2641" b="1" dirty="0">
                <a:solidFill>
                  <a:srgbClr val="3428BA"/>
                </a:solidFill>
                <a:latin typeface="Canva Sans Bold"/>
                <a:ea typeface="Canva Sans Bold"/>
                <a:cs typeface="Canva Sans Bold"/>
                <a:sym typeface="Canva Sans Bold"/>
              </a:rPr>
              <a:t> Tech</a:t>
            </a:r>
          </a:p>
        </p:txBody>
      </p:sp>
      <p:sp>
        <p:nvSpPr>
          <p:cNvPr id="24" name="TextBox 24"/>
          <p:cNvSpPr txBox="1"/>
          <p:nvPr/>
        </p:nvSpPr>
        <p:spPr>
          <a:xfrm>
            <a:off x="519546" y="2938409"/>
            <a:ext cx="8044763" cy="1736053"/>
          </a:xfrm>
          <a:prstGeom prst="rect">
            <a:avLst/>
          </a:prstGeom>
        </p:spPr>
        <p:txBody>
          <a:bodyPr wrap="square" lIns="0" tIns="0" rIns="0" bIns="0" rtlCol="0" anchor="t">
            <a:spAutoFit/>
          </a:bodyPr>
          <a:lstStyle/>
          <a:p>
            <a:pPr marL="0" marR="0" algn="ctr">
              <a:lnSpc>
                <a:spcPct val="150000"/>
              </a:lnSpc>
            </a:pPr>
            <a:r>
              <a:rPr lang="vi-VN" sz="4000" b="1" dirty="0">
                <a:effectLst/>
                <a:latin typeface="Times New Roman" panose="02020603050405020304" pitchFamily="18" charset="0"/>
                <a:ea typeface="Times New Roman" panose="02020603050405020304" pitchFamily="18" charset="0"/>
              </a:rPr>
              <a:t>HỌC PHẦN: XỬ LÝ ẢNH &amp; THỊ GIÁC MÁY TÍNH</a:t>
            </a:r>
            <a:endParaRPr lang="en-US" sz="4000" dirty="0">
              <a:effectLst/>
              <a:latin typeface="Times New Roman" panose="02020603050405020304" pitchFamily="18" charset="0"/>
              <a:ea typeface="Times New Roman" panose="02020603050405020304" pitchFamily="18" charset="0"/>
            </a:endParaRPr>
          </a:p>
        </p:txBody>
      </p:sp>
      <p:sp>
        <p:nvSpPr>
          <p:cNvPr id="25" name="TextBox 25"/>
          <p:cNvSpPr txBox="1"/>
          <p:nvPr/>
        </p:nvSpPr>
        <p:spPr>
          <a:xfrm>
            <a:off x="-215402" y="4980462"/>
            <a:ext cx="9629812" cy="1231106"/>
          </a:xfrm>
          <a:prstGeom prst="rect">
            <a:avLst/>
          </a:prstGeom>
        </p:spPr>
        <p:txBody>
          <a:bodyPr wrap="square" lIns="0" tIns="0" rIns="0" bIns="0" rtlCol="0" anchor="t">
            <a:spAutoFit/>
          </a:bodyPr>
          <a:lstStyle/>
          <a:p>
            <a:pPr marL="0" marR="0" algn="ctr"/>
            <a:r>
              <a:rPr lang="vi-VN" sz="4000" b="1" dirty="0">
                <a:effectLst/>
                <a:latin typeface="Times New Roman" panose="02020603050405020304" pitchFamily="18" charset="0"/>
                <a:ea typeface="Times New Roman" panose="02020603050405020304" pitchFamily="18" charset="0"/>
              </a:rPr>
              <a:t>Đề tài số 02: Xây dựng hệ thống nhận diện màu sắc bằng Pandas và OpenCV</a:t>
            </a:r>
            <a:endParaRPr lang="en-US" sz="4000" dirty="0">
              <a:effectLst/>
              <a:latin typeface="Times New Roman" panose="02020603050405020304" pitchFamily="18" charset="0"/>
              <a:ea typeface="Times New Roman" panose="02020603050405020304" pitchFamily="18" charset="0"/>
            </a:endParaRPr>
          </a:p>
        </p:txBody>
      </p:sp>
      <p:sp>
        <p:nvSpPr>
          <p:cNvPr id="27" name="Freeform 27"/>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A7EC0158-E6C0-537C-AFD6-17D10B79A5E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CC85B2E-94CA-A7BD-588B-B4F9EE8769EC}"/>
              </a:ext>
            </a:extLst>
          </p:cNvPr>
          <p:cNvGrpSpPr/>
          <p:nvPr/>
        </p:nvGrpSpPr>
        <p:grpSpPr>
          <a:xfrm>
            <a:off x="-1600200" y="1913509"/>
            <a:ext cx="22247141" cy="1298716"/>
            <a:chOff x="0" y="0"/>
            <a:chExt cx="5302669" cy="309553"/>
          </a:xfrm>
        </p:grpSpPr>
        <p:sp>
          <p:nvSpPr>
            <p:cNvPr id="3" name="Freeform 3">
              <a:extLst>
                <a:ext uri="{FF2B5EF4-FFF2-40B4-BE49-F238E27FC236}">
                  <a16:creationId xmlns:a16="http://schemas.microsoft.com/office/drawing/2014/main" id="{5F7A789A-2B1E-7DD4-A06B-8765DAA9F75F}"/>
                </a:ext>
              </a:extLst>
            </p:cNvPr>
            <p:cNvSpPr/>
            <p:nvPr/>
          </p:nvSpPr>
          <p:spPr>
            <a:xfrm>
              <a:off x="0" y="0"/>
              <a:ext cx="5302669" cy="309553"/>
            </a:xfrm>
            <a:custGeom>
              <a:avLst/>
              <a:gdLst/>
              <a:ahLst/>
              <a:cxnLst/>
              <a:rect l="l" t="t" r="r" b="b"/>
              <a:pathLst>
                <a:path w="5302669" h="309553">
                  <a:moveTo>
                    <a:pt x="0" y="0"/>
                  </a:moveTo>
                  <a:lnTo>
                    <a:pt x="5302669" y="0"/>
                  </a:lnTo>
                  <a:lnTo>
                    <a:pt x="5302669" y="309553"/>
                  </a:lnTo>
                  <a:lnTo>
                    <a:pt x="0" y="309553"/>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4" name="TextBox 4">
              <a:extLst>
                <a:ext uri="{FF2B5EF4-FFF2-40B4-BE49-F238E27FC236}">
                  <a16:creationId xmlns:a16="http://schemas.microsoft.com/office/drawing/2014/main" id="{859F38DD-FCCD-B022-CCA0-E966FDAD2B33}"/>
                </a:ext>
              </a:extLst>
            </p:cNvPr>
            <p:cNvSpPr txBox="1"/>
            <p:nvPr/>
          </p:nvSpPr>
          <p:spPr>
            <a:xfrm>
              <a:off x="0" y="-38100"/>
              <a:ext cx="5302669" cy="347653"/>
            </a:xfrm>
            <a:prstGeom prst="rect">
              <a:avLst/>
            </a:prstGeom>
          </p:spPr>
          <p:txBody>
            <a:bodyPr lIns="50800" tIns="50800" rIns="50800" bIns="50800" rtlCol="0" anchor="ctr"/>
            <a:lstStyle/>
            <a:p>
              <a:pPr algn="ctr">
                <a:lnSpc>
                  <a:spcPts val="2659"/>
                </a:lnSpc>
              </a:pPr>
              <a:endParaRPr/>
            </a:p>
          </p:txBody>
        </p:sp>
      </p:grpSp>
      <p:sp>
        <p:nvSpPr>
          <p:cNvPr id="5" name="Freeform 5">
            <a:extLst>
              <a:ext uri="{FF2B5EF4-FFF2-40B4-BE49-F238E27FC236}">
                <a16:creationId xmlns:a16="http://schemas.microsoft.com/office/drawing/2014/main" id="{95C1EC76-6705-3BF3-5E11-A68C05141BED}"/>
              </a:ext>
            </a:extLst>
          </p:cNvPr>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6" name="Picture 6">
            <a:extLst>
              <a:ext uri="{FF2B5EF4-FFF2-40B4-BE49-F238E27FC236}">
                <a16:creationId xmlns:a16="http://schemas.microsoft.com/office/drawing/2014/main" id="{B87B9AFD-D10D-0075-7584-25F0208369D2}"/>
              </a:ext>
            </a:extLst>
          </p:cNvPr>
          <p:cNvPicPr>
            <a:picLocks noChangeAspect="1"/>
          </p:cNvPicPr>
          <p:nvPr/>
        </p:nvPicPr>
        <p:blipFill>
          <a:blip r:embed="rId4"/>
          <a:srcRect/>
          <a:stretch>
            <a:fillRect/>
          </a:stretch>
        </p:blipFill>
        <p:spPr>
          <a:xfrm>
            <a:off x="1213069" y="1938953"/>
            <a:ext cx="4712027" cy="6119516"/>
          </a:xfrm>
          <a:prstGeom prst="rect">
            <a:avLst/>
          </a:prstGeom>
        </p:spPr>
      </p:pic>
      <p:grpSp>
        <p:nvGrpSpPr>
          <p:cNvPr id="7" name="Group 7">
            <a:extLst>
              <a:ext uri="{FF2B5EF4-FFF2-40B4-BE49-F238E27FC236}">
                <a16:creationId xmlns:a16="http://schemas.microsoft.com/office/drawing/2014/main" id="{A8FE9A07-4C48-E404-7FBA-EEDF319E5915}"/>
              </a:ext>
            </a:extLst>
          </p:cNvPr>
          <p:cNvGrpSpPr/>
          <p:nvPr/>
        </p:nvGrpSpPr>
        <p:grpSpPr>
          <a:xfrm>
            <a:off x="10113753" y="870545"/>
            <a:ext cx="1042965" cy="1042965"/>
            <a:chOff x="0" y="0"/>
            <a:chExt cx="812800" cy="812800"/>
          </a:xfrm>
        </p:grpSpPr>
        <p:sp>
          <p:nvSpPr>
            <p:cNvPr id="8" name="Freeform 8">
              <a:extLst>
                <a:ext uri="{FF2B5EF4-FFF2-40B4-BE49-F238E27FC236}">
                  <a16:creationId xmlns:a16="http://schemas.microsoft.com/office/drawing/2014/main" id="{C9BE10BA-E857-8B51-221B-CABB7324989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a:extLst>
                <a:ext uri="{FF2B5EF4-FFF2-40B4-BE49-F238E27FC236}">
                  <a16:creationId xmlns:a16="http://schemas.microsoft.com/office/drawing/2014/main" id="{B4D7FB01-41AB-C5D8-1736-E9C132FD9F1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F50D437E-2667-6F75-2885-17B62D71BB29}"/>
              </a:ext>
            </a:extLst>
          </p:cNvPr>
          <p:cNvSpPr/>
          <p:nvPr/>
        </p:nvSpPr>
        <p:spPr>
          <a:xfrm>
            <a:off x="10507783"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874D0953-7A6B-4A30-BB2B-6D4A4ACC484F}"/>
              </a:ext>
            </a:extLst>
          </p:cNvPr>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a:extLst>
              <a:ext uri="{FF2B5EF4-FFF2-40B4-BE49-F238E27FC236}">
                <a16:creationId xmlns:a16="http://schemas.microsoft.com/office/drawing/2014/main" id="{ED035E25-23F0-186F-1464-39D2CD0FD006}"/>
              </a:ext>
            </a:extLst>
          </p:cNvPr>
          <p:cNvSpPr txBox="1"/>
          <p:nvPr/>
        </p:nvSpPr>
        <p:spPr>
          <a:xfrm>
            <a:off x="11225812" y="1212632"/>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sp>
        <p:nvSpPr>
          <p:cNvPr id="14" name="TextBox 14">
            <a:extLst>
              <a:ext uri="{FF2B5EF4-FFF2-40B4-BE49-F238E27FC236}">
                <a16:creationId xmlns:a16="http://schemas.microsoft.com/office/drawing/2014/main" id="{C77A892B-3192-37BC-AF73-BE05615695A9}"/>
              </a:ext>
            </a:extLst>
          </p:cNvPr>
          <p:cNvSpPr txBox="1"/>
          <p:nvPr/>
        </p:nvSpPr>
        <p:spPr>
          <a:xfrm>
            <a:off x="9144000" y="2045866"/>
            <a:ext cx="6700964" cy="609526"/>
          </a:xfrm>
          <a:prstGeom prst="rect">
            <a:avLst/>
          </a:prstGeom>
        </p:spPr>
        <p:txBody>
          <a:bodyPr lIns="0" tIns="0" rIns="0" bIns="0" rtlCol="0" anchor="t">
            <a:spAutoFit/>
          </a:bodyPr>
          <a:lstStyle/>
          <a:p>
            <a:pPr marR="0" lvl="2" algn="just">
              <a:lnSpc>
                <a:spcPct val="150000"/>
              </a:lnSpc>
              <a:buSzPts val="1300"/>
            </a:pPr>
            <a:r>
              <a:rPr lang="en-US" sz="3000" dirty="0">
                <a:latin typeface="Times New Roman" panose="02020603050405020304" pitchFamily="18" charset="0"/>
                <a:ea typeface="Times New Roman" panose="02020603050405020304" pitchFamily="18" charset="0"/>
              </a:rPr>
              <a:t>1.1.2 </a:t>
            </a:r>
            <a:r>
              <a:rPr lang="vi-VN" sz="3000" dirty="0">
                <a:effectLst/>
                <a:latin typeface="Times New Roman" panose="02020603050405020304" pitchFamily="18" charset="0"/>
                <a:ea typeface="Times New Roman" panose="02020603050405020304" pitchFamily="18" charset="0"/>
              </a:rPr>
              <a:t>Các hệ màu trong máy tính</a:t>
            </a:r>
            <a:endParaRPr lang="en-US" sz="3000" dirty="0">
              <a:effectLst/>
              <a:latin typeface="Times New Roman" panose="02020603050405020304" pitchFamily="18" charset="0"/>
              <a:ea typeface="Times New Roman" panose="02020603050405020304" pitchFamily="18" charset="0"/>
            </a:endParaRPr>
          </a:p>
        </p:txBody>
      </p:sp>
      <p:sp>
        <p:nvSpPr>
          <p:cNvPr id="15" name="TextBox 15">
            <a:extLst>
              <a:ext uri="{FF2B5EF4-FFF2-40B4-BE49-F238E27FC236}">
                <a16:creationId xmlns:a16="http://schemas.microsoft.com/office/drawing/2014/main" id="{E8735841-A1D5-3D39-D73E-D733F9D43333}"/>
              </a:ext>
            </a:extLst>
          </p:cNvPr>
          <p:cNvSpPr txBox="1"/>
          <p:nvPr/>
        </p:nvSpPr>
        <p:spPr>
          <a:xfrm>
            <a:off x="5638800" y="3212225"/>
            <a:ext cx="12493852" cy="5484643"/>
          </a:xfrm>
          <a:prstGeom prst="rect">
            <a:avLst/>
          </a:prstGeom>
        </p:spPr>
        <p:txBody>
          <a:bodyPr wrap="square" lIns="0" tIns="0" rIns="0" bIns="0" rtlCol="0" anchor="t">
            <a:spAutoFit/>
          </a:bodyPr>
          <a:lstStyle/>
          <a:p>
            <a:pPr marL="342900" marR="0" lvl="0" indent="-342900" algn="just">
              <a:lnSpc>
                <a:spcPct val="150000"/>
              </a:lnSpc>
              <a:buFont typeface="Wingdings" panose="05000000000000000000" pitchFamily="2" charset="2"/>
              <a:buChar char=""/>
            </a:pPr>
            <a:r>
              <a:rPr lang="vi-VN" sz="2000" dirty="0">
                <a:effectLst/>
                <a:latin typeface="Times New Roman" panose="02020603050405020304" pitchFamily="18" charset="0"/>
                <a:ea typeface="Times New Roman" panose="02020603050405020304" pitchFamily="18" charset="0"/>
              </a:rPr>
              <a:t>Lab (CIELAB)</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Nguyên lý hoạt động:</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Hệ màu CIELAB được thiết kế để mô phỏng cách mà mắt người nhận biết màu sắc, và không phụ thuộc vào thiết bị hiển thị.</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L (Lightness) là độ sáng, trong khi a và b là các thành phần màu từ đỏ đến xanh và vàng đến xanh dương.</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Ứng dụng: </a:t>
            </a:r>
            <a:r>
              <a:rPr lang="vi-VN" sz="2000" dirty="0">
                <a:effectLst/>
                <a:latin typeface="Times New Roman" panose="02020603050405020304" pitchFamily="18" charset="0"/>
                <a:ea typeface="Times New Roman" panose="02020603050405020304" pitchFamily="18" charset="0"/>
              </a:rPr>
              <a:t>Hệ màu Lab được sử dụng trong các ứng dụng chỉnh sửa màu sắc và nhận dạng hình ảnh.</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Công thức: Màu được biểu diễn dưới dạng (L, a, b).</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Ví dụ:</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(50, 60, 30) là một màu với độ sáng trung bình và có thành phần đỏ và vàng.</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Đặc điểm:</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Hệ màu Lab là không gian màu toàn cầu, giúp tái tạo màu sắc một cách chính xác.</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Được sử dụng trong ngành công nghiệp in ấn cao cấp và các phần mềm xử lý ảnh.</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34128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A5645026-7FE8-EE60-FA17-7B5B2C4EC8D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25FB7671-E6EA-C0C8-EBD2-F98815CD1E1C}"/>
              </a:ext>
            </a:extLst>
          </p:cNvPr>
          <p:cNvGrpSpPr/>
          <p:nvPr/>
        </p:nvGrpSpPr>
        <p:grpSpPr>
          <a:xfrm>
            <a:off x="-1600200" y="1913509"/>
            <a:ext cx="22247141" cy="1298716"/>
            <a:chOff x="0" y="0"/>
            <a:chExt cx="5302669" cy="309553"/>
          </a:xfrm>
        </p:grpSpPr>
        <p:sp>
          <p:nvSpPr>
            <p:cNvPr id="3" name="Freeform 3">
              <a:extLst>
                <a:ext uri="{FF2B5EF4-FFF2-40B4-BE49-F238E27FC236}">
                  <a16:creationId xmlns:a16="http://schemas.microsoft.com/office/drawing/2014/main" id="{AB065BB6-20C2-B45E-191B-0B1079BBCF3F}"/>
                </a:ext>
              </a:extLst>
            </p:cNvPr>
            <p:cNvSpPr/>
            <p:nvPr/>
          </p:nvSpPr>
          <p:spPr>
            <a:xfrm>
              <a:off x="0" y="0"/>
              <a:ext cx="5302669" cy="309553"/>
            </a:xfrm>
            <a:custGeom>
              <a:avLst/>
              <a:gdLst/>
              <a:ahLst/>
              <a:cxnLst/>
              <a:rect l="l" t="t" r="r" b="b"/>
              <a:pathLst>
                <a:path w="5302669" h="309553">
                  <a:moveTo>
                    <a:pt x="0" y="0"/>
                  </a:moveTo>
                  <a:lnTo>
                    <a:pt x="5302669" y="0"/>
                  </a:lnTo>
                  <a:lnTo>
                    <a:pt x="5302669" y="309553"/>
                  </a:lnTo>
                  <a:lnTo>
                    <a:pt x="0" y="309553"/>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4" name="TextBox 4">
              <a:extLst>
                <a:ext uri="{FF2B5EF4-FFF2-40B4-BE49-F238E27FC236}">
                  <a16:creationId xmlns:a16="http://schemas.microsoft.com/office/drawing/2014/main" id="{2612AEDB-17C1-954A-3EB3-96DF934EE158}"/>
                </a:ext>
              </a:extLst>
            </p:cNvPr>
            <p:cNvSpPr txBox="1"/>
            <p:nvPr/>
          </p:nvSpPr>
          <p:spPr>
            <a:xfrm>
              <a:off x="0" y="-38100"/>
              <a:ext cx="5302669" cy="347653"/>
            </a:xfrm>
            <a:prstGeom prst="rect">
              <a:avLst/>
            </a:prstGeom>
          </p:spPr>
          <p:txBody>
            <a:bodyPr lIns="50800" tIns="50800" rIns="50800" bIns="50800" rtlCol="0" anchor="ctr"/>
            <a:lstStyle/>
            <a:p>
              <a:pPr algn="ctr">
                <a:lnSpc>
                  <a:spcPts val="2659"/>
                </a:lnSpc>
              </a:pPr>
              <a:endParaRPr/>
            </a:p>
          </p:txBody>
        </p:sp>
      </p:grpSp>
      <p:sp>
        <p:nvSpPr>
          <p:cNvPr id="5" name="Freeform 5">
            <a:extLst>
              <a:ext uri="{FF2B5EF4-FFF2-40B4-BE49-F238E27FC236}">
                <a16:creationId xmlns:a16="http://schemas.microsoft.com/office/drawing/2014/main" id="{B53B52B8-26E0-F7C7-141D-7808CD2AD458}"/>
              </a:ext>
            </a:extLst>
          </p:cNvPr>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6" name="Picture 6">
            <a:extLst>
              <a:ext uri="{FF2B5EF4-FFF2-40B4-BE49-F238E27FC236}">
                <a16:creationId xmlns:a16="http://schemas.microsoft.com/office/drawing/2014/main" id="{CB5574D3-6692-2422-9AD9-4B04FB57D622}"/>
              </a:ext>
            </a:extLst>
          </p:cNvPr>
          <p:cNvPicPr>
            <a:picLocks noChangeAspect="1"/>
          </p:cNvPicPr>
          <p:nvPr/>
        </p:nvPicPr>
        <p:blipFill>
          <a:blip r:embed="rId4"/>
          <a:srcRect/>
          <a:stretch>
            <a:fillRect/>
          </a:stretch>
        </p:blipFill>
        <p:spPr>
          <a:xfrm>
            <a:off x="1213069" y="1938953"/>
            <a:ext cx="4712027" cy="6119516"/>
          </a:xfrm>
          <a:prstGeom prst="rect">
            <a:avLst/>
          </a:prstGeom>
        </p:spPr>
      </p:pic>
      <p:grpSp>
        <p:nvGrpSpPr>
          <p:cNvPr id="7" name="Group 7">
            <a:extLst>
              <a:ext uri="{FF2B5EF4-FFF2-40B4-BE49-F238E27FC236}">
                <a16:creationId xmlns:a16="http://schemas.microsoft.com/office/drawing/2014/main" id="{FB6BB2CE-E40B-FA96-29CA-CA21AF5A12D0}"/>
              </a:ext>
            </a:extLst>
          </p:cNvPr>
          <p:cNvGrpSpPr/>
          <p:nvPr/>
        </p:nvGrpSpPr>
        <p:grpSpPr>
          <a:xfrm>
            <a:off x="10113753" y="870545"/>
            <a:ext cx="1042965" cy="1042965"/>
            <a:chOff x="0" y="0"/>
            <a:chExt cx="812800" cy="812800"/>
          </a:xfrm>
        </p:grpSpPr>
        <p:sp>
          <p:nvSpPr>
            <p:cNvPr id="8" name="Freeform 8">
              <a:extLst>
                <a:ext uri="{FF2B5EF4-FFF2-40B4-BE49-F238E27FC236}">
                  <a16:creationId xmlns:a16="http://schemas.microsoft.com/office/drawing/2014/main" id="{A62EAE58-FDBA-A622-EDA4-C454D4D7BBC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a:extLst>
                <a:ext uri="{FF2B5EF4-FFF2-40B4-BE49-F238E27FC236}">
                  <a16:creationId xmlns:a16="http://schemas.microsoft.com/office/drawing/2014/main" id="{B227E113-0D07-3AF6-C090-3E84B862BFB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C032D03D-0D96-0EA0-83D6-1369A686032F}"/>
              </a:ext>
            </a:extLst>
          </p:cNvPr>
          <p:cNvSpPr/>
          <p:nvPr/>
        </p:nvSpPr>
        <p:spPr>
          <a:xfrm>
            <a:off x="10507783"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A7C8A4DC-FDCC-BB50-B194-E16DDC2F7237}"/>
              </a:ext>
            </a:extLst>
          </p:cNvPr>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a:extLst>
              <a:ext uri="{FF2B5EF4-FFF2-40B4-BE49-F238E27FC236}">
                <a16:creationId xmlns:a16="http://schemas.microsoft.com/office/drawing/2014/main" id="{92EB9101-063F-AD4B-CAEF-2A508C6BC16A}"/>
              </a:ext>
            </a:extLst>
          </p:cNvPr>
          <p:cNvSpPr txBox="1"/>
          <p:nvPr/>
        </p:nvSpPr>
        <p:spPr>
          <a:xfrm>
            <a:off x="11225812" y="1212632"/>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sp>
        <p:nvSpPr>
          <p:cNvPr id="14" name="TextBox 14">
            <a:extLst>
              <a:ext uri="{FF2B5EF4-FFF2-40B4-BE49-F238E27FC236}">
                <a16:creationId xmlns:a16="http://schemas.microsoft.com/office/drawing/2014/main" id="{18EA2E16-C9E0-93B6-8FC5-8A79EC4B7814}"/>
              </a:ext>
            </a:extLst>
          </p:cNvPr>
          <p:cNvSpPr txBox="1"/>
          <p:nvPr/>
        </p:nvSpPr>
        <p:spPr>
          <a:xfrm>
            <a:off x="9144000" y="2045866"/>
            <a:ext cx="6700964" cy="609526"/>
          </a:xfrm>
          <a:prstGeom prst="rect">
            <a:avLst/>
          </a:prstGeom>
        </p:spPr>
        <p:txBody>
          <a:bodyPr lIns="0" tIns="0" rIns="0" bIns="0" rtlCol="0" anchor="t">
            <a:spAutoFit/>
          </a:bodyPr>
          <a:lstStyle/>
          <a:p>
            <a:pPr marR="0" lvl="2" algn="just">
              <a:lnSpc>
                <a:spcPct val="150000"/>
              </a:lnSpc>
              <a:buSzPts val="1300"/>
            </a:pPr>
            <a:r>
              <a:rPr lang="en-US" sz="3000" dirty="0">
                <a:latin typeface="Times New Roman" panose="02020603050405020304" pitchFamily="18" charset="0"/>
                <a:ea typeface="Times New Roman" panose="02020603050405020304" pitchFamily="18" charset="0"/>
              </a:rPr>
              <a:t>1.1.2 </a:t>
            </a:r>
            <a:r>
              <a:rPr lang="vi-VN" sz="3000" dirty="0">
                <a:effectLst/>
                <a:latin typeface="Times New Roman" panose="02020603050405020304" pitchFamily="18" charset="0"/>
                <a:ea typeface="Times New Roman" panose="02020603050405020304" pitchFamily="18" charset="0"/>
              </a:rPr>
              <a:t>Các hệ màu trong máy tính</a:t>
            </a:r>
            <a:endParaRPr lang="en-US" sz="3000" dirty="0">
              <a:effectLst/>
              <a:latin typeface="Times New Roman" panose="02020603050405020304" pitchFamily="18" charset="0"/>
              <a:ea typeface="Times New Roman" panose="02020603050405020304" pitchFamily="18" charset="0"/>
            </a:endParaRPr>
          </a:p>
        </p:txBody>
      </p:sp>
      <p:sp>
        <p:nvSpPr>
          <p:cNvPr id="15" name="TextBox 15">
            <a:extLst>
              <a:ext uri="{FF2B5EF4-FFF2-40B4-BE49-F238E27FC236}">
                <a16:creationId xmlns:a16="http://schemas.microsoft.com/office/drawing/2014/main" id="{1A3E8E13-23F1-182B-43F6-80BE4700B6D4}"/>
              </a:ext>
            </a:extLst>
          </p:cNvPr>
          <p:cNvSpPr txBox="1"/>
          <p:nvPr/>
        </p:nvSpPr>
        <p:spPr>
          <a:xfrm>
            <a:off x="5638800" y="3212225"/>
            <a:ext cx="12493852" cy="5946308"/>
          </a:xfrm>
          <a:prstGeom prst="rect">
            <a:avLst/>
          </a:prstGeom>
        </p:spPr>
        <p:txBody>
          <a:bodyPr wrap="square" lIns="0" tIns="0" rIns="0" bIns="0" rtlCol="0" anchor="t">
            <a:spAutoFit/>
          </a:bodyPr>
          <a:lstStyle/>
          <a:p>
            <a:pPr marL="342900" marR="0" lvl="0" indent="-342900" algn="just">
              <a:lnSpc>
                <a:spcPct val="150000"/>
              </a:lnSpc>
              <a:buFont typeface="Wingdings" panose="05000000000000000000" pitchFamily="2" charset="2"/>
              <a:buChar char=""/>
            </a:pPr>
            <a:r>
              <a:rPr lang="vi-VN" sz="2000" dirty="0">
                <a:effectLst/>
                <a:latin typeface="Times New Roman" panose="02020603050405020304" pitchFamily="18" charset="0"/>
                <a:ea typeface="Times New Roman" panose="02020603050405020304" pitchFamily="18" charset="0"/>
              </a:rPr>
              <a:t>XYZ (CIEXYZ)</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Nguyên lý hoạt động:</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XYZ là hệ màu gốc của hệ thống mô phỏng màu sắc của con người, được thiết kế bởi CIE (Commission Internationale de l'Eclairage).</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Không gian XYZ dựa trên ba trục cơ bản, với các giá trị X, Y, và Z là các thành phần ánh sáng đỏ, xanh lá và xanh dương.</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Ứng dụng: </a:t>
            </a:r>
            <a:r>
              <a:rPr lang="vi-VN" sz="2000" dirty="0">
                <a:effectLst/>
                <a:latin typeface="Times New Roman" panose="02020603050405020304" pitchFamily="18" charset="0"/>
                <a:ea typeface="Times New Roman" panose="02020603050405020304" pitchFamily="18" charset="0"/>
              </a:rPr>
              <a:t>Dùng chủ yếu trong nghiên cứu màu sắc và trong các hệ thống chuyển đổi màu sắc.</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Công thức: </a:t>
            </a:r>
            <a:r>
              <a:rPr lang="vi-VN" sz="2000" dirty="0">
                <a:effectLst/>
                <a:latin typeface="Times New Roman" panose="02020603050405020304" pitchFamily="18" charset="0"/>
                <a:ea typeface="Times New Roman" panose="02020603050405020304" pitchFamily="18" charset="0"/>
              </a:rPr>
              <a:t>Màu được biểu diễn dưới dạng (X, Y, Z).</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Ví dụ:</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(0.3, 0.4, 0.2) là màu ánh sáng đỏ.</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Đặc điểm:</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Là không gian màu tiêu chuẩn giúp chuyển đổi giữa các hệ màu khác.</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Thường được sử dụng trong các nghiên cứu khoa học và chuyển đổi màu sắc.</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09080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AAB53245-FEB2-D839-1DF6-4CFD8277755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DE612A3-1BB9-7EF5-40C0-C514B550EF88}"/>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EE03E182-E049-9F0E-30FC-228DACE52947}"/>
              </a:ext>
            </a:extLst>
          </p:cNvPr>
          <p:cNvGrpSpPr/>
          <p:nvPr/>
        </p:nvGrpSpPr>
        <p:grpSpPr>
          <a:xfrm>
            <a:off x="7546816" y="210666"/>
            <a:ext cx="1042965" cy="1605066"/>
            <a:chOff x="-11177" y="-514255"/>
            <a:chExt cx="812800" cy="1250855"/>
          </a:xfrm>
        </p:grpSpPr>
        <p:sp>
          <p:nvSpPr>
            <p:cNvPr id="4" name="Freeform 4">
              <a:extLst>
                <a:ext uri="{FF2B5EF4-FFF2-40B4-BE49-F238E27FC236}">
                  <a16:creationId xmlns:a16="http://schemas.microsoft.com/office/drawing/2014/main" id="{C77EA49A-C880-AE32-AA25-04A71A26E543}"/>
                </a:ext>
              </a:extLst>
            </p:cNvPr>
            <p:cNvSpPr/>
            <p:nvPr/>
          </p:nvSpPr>
          <p:spPr>
            <a:xfrm>
              <a:off x="-11177" y="-51425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E59F1DDF-95E2-8ABB-7907-5FB56841AE1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a:extLst>
              <a:ext uri="{FF2B5EF4-FFF2-40B4-BE49-F238E27FC236}">
                <a16:creationId xmlns:a16="http://schemas.microsoft.com/office/drawing/2014/main" id="{3D8FAC9C-06CB-F60C-5B80-20B473AA0DCC}"/>
              </a:ext>
            </a:extLst>
          </p:cNvPr>
          <p:cNvSpPr/>
          <p:nvPr/>
        </p:nvSpPr>
        <p:spPr>
          <a:xfrm>
            <a:off x="7972414" y="434516"/>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a:extLst>
              <a:ext uri="{FF2B5EF4-FFF2-40B4-BE49-F238E27FC236}">
                <a16:creationId xmlns:a16="http://schemas.microsoft.com/office/drawing/2014/main" id="{18641962-C5F4-449D-1BE4-5A150BEAC07A}"/>
              </a:ext>
            </a:extLst>
          </p:cNvPr>
          <p:cNvSpPr txBox="1"/>
          <p:nvPr/>
        </p:nvSpPr>
        <p:spPr>
          <a:xfrm>
            <a:off x="8587235" y="553293"/>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9" name="TextBox 9">
            <a:extLst>
              <a:ext uri="{FF2B5EF4-FFF2-40B4-BE49-F238E27FC236}">
                <a16:creationId xmlns:a16="http://schemas.microsoft.com/office/drawing/2014/main" id="{99013732-3EDD-DEC8-38DB-8F1705880024}"/>
              </a:ext>
            </a:extLst>
          </p:cNvPr>
          <p:cNvSpPr txBox="1"/>
          <p:nvPr/>
        </p:nvSpPr>
        <p:spPr>
          <a:xfrm>
            <a:off x="52835" y="1030622"/>
            <a:ext cx="17068800" cy="8597995"/>
          </a:xfrm>
          <a:prstGeom prst="rect">
            <a:avLst/>
          </a:prstGeom>
        </p:spPr>
        <p:txBody>
          <a:bodyPr wrap="square" lIns="0" tIns="0" rIns="0" bIns="0" rtlCol="0" anchor="t">
            <a:spAutoFit/>
          </a:bodyPr>
          <a:lstStyle/>
          <a:p>
            <a:pPr marL="0" marR="0">
              <a:lnSpc>
                <a:spcPct val="150000"/>
              </a:lnSpc>
              <a:spcBef>
                <a:spcPts val="200"/>
              </a:spcBef>
            </a:pPr>
            <a:r>
              <a:rPr lang="vi-VN" sz="2200" b="1" dirty="0">
                <a:effectLst/>
                <a:latin typeface="Times New Roman" panose="02020603050405020304" pitchFamily="18" charset="0"/>
                <a:ea typeface="Times New Roman" panose="02020603050405020304" pitchFamily="18" charset="0"/>
                <a:cs typeface="Times New Roman" panose="02020603050405020304" pitchFamily="18" charset="0"/>
              </a:rPr>
              <a:t>1.2. Tổng quan về học máy</a:t>
            </a:r>
            <a:endParaRPr lang="en-US" sz="22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182880" algn="just">
              <a:lnSpc>
                <a:spcPct val="150000"/>
              </a:lnSpc>
            </a:pPr>
            <a:r>
              <a:rPr lang="vi-VN" sz="2200" dirty="0">
                <a:effectLst/>
                <a:latin typeface="Times New Roman" panose="02020603050405020304" pitchFamily="18" charset="0"/>
                <a:ea typeface="Times New Roman" panose="02020603050405020304" pitchFamily="18" charset="0"/>
              </a:rPr>
              <a:t>Học máy là nhánh của trí tuệ nhân tạo, giúp xây dựng các hệ thống có khả năng học và đưa ra quyết định từ dữ liệu.</a:t>
            </a:r>
            <a:endParaRPr lang="en-US" sz="2200" dirty="0">
              <a:effectLst/>
              <a:latin typeface="Times New Roman" panose="02020603050405020304" pitchFamily="18" charset="0"/>
              <a:ea typeface="Times New Roman" panose="02020603050405020304" pitchFamily="18" charset="0"/>
            </a:endParaRPr>
          </a:p>
          <a:p>
            <a:pPr marR="0" lvl="2">
              <a:lnSpc>
                <a:spcPct val="150000"/>
              </a:lnSpc>
              <a:spcBef>
                <a:spcPts val="200"/>
              </a:spcBef>
            </a:pPr>
            <a:r>
              <a:rPr lang="en-US" sz="2200" b="1" dirty="0">
                <a:effectLst/>
                <a:latin typeface="Times New Roman" panose="02020603050405020304" pitchFamily="18" charset="0"/>
                <a:ea typeface="Times New Roman" panose="02020603050405020304" pitchFamily="18" charset="0"/>
              </a:rPr>
              <a:t>1.2.1 </a:t>
            </a:r>
            <a:r>
              <a:rPr lang="vi-VN" sz="2200" b="1" dirty="0">
                <a:effectLst/>
                <a:latin typeface="Times New Roman" panose="02020603050405020304" pitchFamily="18" charset="0"/>
                <a:ea typeface="Times New Roman" panose="02020603050405020304" pitchFamily="18" charset="0"/>
              </a:rPr>
              <a:t>Học có giám sát</a:t>
            </a:r>
            <a:endParaRPr lang="en-US" sz="2200" b="1" dirty="0">
              <a:effectLst/>
              <a:latin typeface="Times New Roman" panose="02020603050405020304" pitchFamily="18" charset="0"/>
              <a:ea typeface="Times New Roman" panose="02020603050405020304" pitchFamily="18" charset="0"/>
            </a:endParaRPr>
          </a:p>
          <a:p>
            <a:pPr marL="0" marR="0" indent="182880" algn="just">
              <a:lnSpc>
                <a:spcPct val="150000"/>
              </a:lnSpc>
            </a:pPr>
            <a:r>
              <a:rPr lang="vi-VN" sz="2200" dirty="0">
                <a:effectLst/>
                <a:latin typeface="Times New Roman" panose="02020603050405020304" pitchFamily="18" charset="0"/>
                <a:ea typeface="Times New Roman" panose="02020603050405020304" pitchFamily="18" charset="0"/>
              </a:rPr>
              <a:t>Học máy có giám sát, hay còn gọi là học máy có giám sát, là một phân loại con của học máy và trí tuệ nhân tạo. Nó được định nghĩa bởi việc sử dụng các bộ dữ liệu đã được gán nhãn để huấn luyện các thuật toán, giúp phân loại dữ liệu hoặc dự đoán kết quả một cách chính xác.</a:t>
            </a:r>
            <a:endParaRPr lang="en-US" sz="2200" dirty="0">
              <a:effectLst/>
              <a:latin typeface="Times New Roman" panose="02020603050405020304" pitchFamily="18" charset="0"/>
              <a:ea typeface="Times New Roman" panose="02020603050405020304" pitchFamily="18" charset="0"/>
            </a:endParaRPr>
          </a:p>
          <a:p>
            <a:pPr marL="0" marR="0" indent="182880" algn="just">
              <a:lnSpc>
                <a:spcPct val="150000"/>
              </a:lnSpc>
            </a:pPr>
            <a:r>
              <a:rPr lang="vi-VN" sz="2200" dirty="0">
                <a:effectLst/>
                <a:latin typeface="Times New Roman" panose="02020603050405020304" pitchFamily="18" charset="0"/>
                <a:ea typeface="Times New Roman" panose="02020603050405020304" pitchFamily="18" charset="0"/>
              </a:rPr>
              <a:t>Khi dữ liệu đầu vào được đưa vào mô hình, mô hình điều chỉnh các trọng số của nó cho đến khi mô hình được điều chỉnh phù hợp, điều này diễn ra trong quá trình kiểm tra chéo (cross-validation). Học máy có giám sát giúp các tổ chức giải quyết nhiều vấn đề thực tế ở quy mô lớn, chẳng hạn như phân loại thư rác vào một thư mục riêng biệt khỏi hộp thư đến của bạn. Nó có thể được sử dụng để xây dựng các mô hình học máy chính xác cao.</a:t>
            </a:r>
            <a:endParaRPr lang="en-US" sz="2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Wingdings" panose="05000000000000000000" pitchFamily="2" charset="2"/>
              <a:buChar char=""/>
            </a:pPr>
            <a:r>
              <a:rPr lang="vi-VN" sz="2200" dirty="0">
                <a:effectLst/>
                <a:latin typeface="Times New Roman" panose="02020603050405020304" pitchFamily="18" charset="0"/>
                <a:ea typeface="Times New Roman" panose="02020603050405020304" pitchFamily="18" charset="0"/>
              </a:rPr>
              <a:t>Cách học máy có giám sát hoạt động</a:t>
            </a:r>
            <a:endParaRPr lang="en-US" sz="2200" dirty="0">
              <a:effectLst/>
              <a:latin typeface="Times New Roman" panose="02020603050405020304" pitchFamily="18" charset="0"/>
              <a:ea typeface="Times New Roman" panose="02020603050405020304" pitchFamily="18" charset="0"/>
            </a:endParaRPr>
          </a:p>
          <a:p>
            <a:pPr marL="0" marR="0" indent="457200" algn="just">
              <a:lnSpc>
                <a:spcPct val="150000"/>
              </a:lnSpc>
            </a:pPr>
            <a:r>
              <a:rPr lang="vi-VN" sz="2200" dirty="0">
                <a:effectLst/>
                <a:latin typeface="Times New Roman" panose="02020603050405020304" pitchFamily="18" charset="0"/>
                <a:ea typeface="Times New Roman" panose="02020603050405020304" pitchFamily="18" charset="0"/>
              </a:rPr>
              <a:t>Học máy có giám sát sử dụng một bộ dữ liệu huấn luyện để dạy các mô hình tạo ra kết quả mong muốn. Bộ dữ liệu huấn luyện này bao gồm các đầu vào và đầu ra đúng, giúp mô hình học hỏi theo thời gian. Thuật toán đo lường độ chính xác của nó thông qua hàm mất mát, điều chỉnh cho đến khi sai số được giảm thiểu đủ mức.</a:t>
            </a:r>
            <a:endParaRPr lang="en-US" sz="2200" dirty="0">
              <a:effectLst/>
              <a:latin typeface="Times New Roman" panose="02020603050405020304" pitchFamily="18" charset="0"/>
              <a:ea typeface="Times New Roman" panose="02020603050405020304" pitchFamily="18" charset="0"/>
            </a:endParaRPr>
          </a:p>
          <a:p>
            <a:pPr marL="0" marR="0" indent="457200" algn="just">
              <a:lnSpc>
                <a:spcPct val="150000"/>
              </a:lnSpc>
            </a:pPr>
            <a:r>
              <a:rPr lang="vi-VN" sz="2200" dirty="0">
                <a:effectLst/>
                <a:latin typeface="Times New Roman" panose="02020603050405020304" pitchFamily="18" charset="0"/>
                <a:ea typeface="Times New Roman" panose="02020603050405020304" pitchFamily="18" charset="0"/>
              </a:rPr>
              <a:t>Học máy có giám sát có thể được chia thành hai loại vấn đề khi khai thác dữ liệu phân loại và hồi quy:</a:t>
            </a:r>
            <a:endParaRPr lang="en-US" sz="2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200" dirty="0">
                <a:effectLst/>
                <a:latin typeface="Times New Roman" panose="02020603050405020304" pitchFamily="18" charset="0"/>
                <a:ea typeface="Times New Roman" panose="02020603050405020304" pitchFamily="18" charset="0"/>
              </a:rPr>
              <a:t>Phân loại sử dụng một thuật toán để phân loại chính xác dữ liệu thử nghiệm vào các hạng mục cụ thể. Nó nhận diện các thực thể cụ thể trong bộ dữ liệu và cố gắng rút ra kết luận về cách những thực thể đó nên được gán nhãn hoặc định nghĩa. </a:t>
            </a:r>
            <a:endParaRPr lang="en-US" sz="2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200" dirty="0">
                <a:effectLst/>
                <a:latin typeface="Times New Roman" panose="02020603050405020304" pitchFamily="18" charset="0"/>
                <a:ea typeface="Times New Roman" panose="02020603050405020304" pitchFamily="18" charset="0"/>
              </a:rPr>
              <a:t>Hồi quy được sử dụng để hiểu mối quan hệ giữa các biến phụ thuộc và độc lập. Nó thường được sử dụng để đưa ra các dự đoán, chẳng hạn như doanh thu bán hàng cho một doanh nghiệp. Các thuật toán hồi quy phổ biến bao gồm hồi quy tuyến tính, hồi quy logistic và hồi quy đa thức.</a:t>
            </a:r>
            <a:endParaRPr lang="en-US" sz="2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44006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396D1818-9F41-DF9A-EDB0-919FDAAEA6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FB8260-5381-48FB-CAC5-49DA61A7C58C}"/>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E5288E2D-0A76-2A9A-F035-A346459F1794}"/>
              </a:ext>
            </a:extLst>
          </p:cNvPr>
          <p:cNvGrpSpPr/>
          <p:nvPr/>
        </p:nvGrpSpPr>
        <p:grpSpPr>
          <a:xfrm>
            <a:off x="7546816" y="210666"/>
            <a:ext cx="1042965" cy="1605066"/>
            <a:chOff x="-11177" y="-514255"/>
            <a:chExt cx="812800" cy="1250855"/>
          </a:xfrm>
        </p:grpSpPr>
        <p:sp>
          <p:nvSpPr>
            <p:cNvPr id="4" name="Freeform 4">
              <a:extLst>
                <a:ext uri="{FF2B5EF4-FFF2-40B4-BE49-F238E27FC236}">
                  <a16:creationId xmlns:a16="http://schemas.microsoft.com/office/drawing/2014/main" id="{A85DFA64-8F99-6B9C-5C88-BDEBD4D56653}"/>
                </a:ext>
              </a:extLst>
            </p:cNvPr>
            <p:cNvSpPr/>
            <p:nvPr/>
          </p:nvSpPr>
          <p:spPr>
            <a:xfrm>
              <a:off x="-11177" y="-51425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36F4963C-F481-9B3A-3304-E3FEEAB07DA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a:extLst>
              <a:ext uri="{FF2B5EF4-FFF2-40B4-BE49-F238E27FC236}">
                <a16:creationId xmlns:a16="http://schemas.microsoft.com/office/drawing/2014/main" id="{DC71D8CE-86A8-5C98-43DD-C95DF782C7D2}"/>
              </a:ext>
            </a:extLst>
          </p:cNvPr>
          <p:cNvSpPr/>
          <p:nvPr/>
        </p:nvSpPr>
        <p:spPr>
          <a:xfrm>
            <a:off x="7972414" y="434516"/>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a:extLst>
              <a:ext uri="{FF2B5EF4-FFF2-40B4-BE49-F238E27FC236}">
                <a16:creationId xmlns:a16="http://schemas.microsoft.com/office/drawing/2014/main" id="{EFD148B5-B2E6-5F71-A192-65F4F0E275D9}"/>
              </a:ext>
            </a:extLst>
          </p:cNvPr>
          <p:cNvSpPr txBox="1"/>
          <p:nvPr/>
        </p:nvSpPr>
        <p:spPr>
          <a:xfrm>
            <a:off x="8587235" y="553293"/>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9" name="TextBox 9">
            <a:extLst>
              <a:ext uri="{FF2B5EF4-FFF2-40B4-BE49-F238E27FC236}">
                <a16:creationId xmlns:a16="http://schemas.microsoft.com/office/drawing/2014/main" id="{0D8AAA50-F896-F8E6-BACD-EAA2D2B8D588}"/>
              </a:ext>
            </a:extLst>
          </p:cNvPr>
          <p:cNvSpPr txBox="1"/>
          <p:nvPr/>
        </p:nvSpPr>
        <p:spPr>
          <a:xfrm>
            <a:off x="208330" y="732147"/>
            <a:ext cx="17871339" cy="9639627"/>
          </a:xfrm>
          <a:prstGeom prst="rect">
            <a:avLst/>
          </a:prstGeom>
        </p:spPr>
        <p:txBody>
          <a:bodyPr wrap="square" lIns="0" tIns="0" rIns="0" bIns="0" rtlCol="0" anchor="t">
            <a:spAutoFit/>
          </a:bodyPr>
          <a:lstStyle/>
          <a:p>
            <a:pPr indent="274320" algn="just">
              <a:lnSpc>
                <a:spcPct val="150000"/>
              </a:lnSpc>
            </a:pPr>
            <a:r>
              <a:rPr lang="en-US" sz="2000" b="1" dirty="0">
                <a:effectLst/>
                <a:latin typeface="Times New Roman" panose="02020603050405020304" pitchFamily="18" charset="0"/>
                <a:ea typeface="Times New Roman" panose="02020603050405020304" pitchFamily="18" charset="0"/>
              </a:rPr>
              <a:t>1.2.1.1 </a:t>
            </a:r>
            <a:r>
              <a:rPr lang="vi-VN" sz="2000" b="1" dirty="0">
                <a:effectLst/>
                <a:latin typeface="Times New Roman" panose="02020603050405020304" pitchFamily="18" charset="0"/>
                <a:ea typeface="Times New Roman" panose="02020603050405020304" pitchFamily="18" charset="0"/>
              </a:rPr>
              <a:t>K-Nearest Neighbors</a:t>
            </a:r>
            <a:r>
              <a:rPr lang="en-US" sz="2000" b="1" dirty="0">
                <a:effectLst/>
                <a:latin typeface="Times New Roman" panose="02020603050405020304" pitchFamily="18" charset="0"/>
                <a:ea typeface="Times New Roman" panose="02020603050405020304" pitchFamily="18" charset="0"/>
              </a:rPr>
              <a:t>.</a:t>
            </a:r>
          </a:p>
          <a:p>
            <a:pPr marL="0" marR="0" indent="274320" algn="just">
              <a:lnSpc>
                <a:spcPct val="150000"/>
              </a:lnSpc>
            </a:pPr>
            <a:r>
              <a:rPr lang="vi-VN" sz="2000" dirty="0">
                <a:effectLst/>
                <a:latin typeface="Times New Roman" panose="02020603050405020304" pitchFamily="18" charset="0"/>
                <a:ea typeface="Times New Roman" panose="02020603050405020304" pitchFamily="18" charset="0"/>
              </a:rPr>
              <a:t>K-Nearest Neighbors (KNN): K-Nearest Neighbors, hay thuật toán KNN, là một thuật toán phi tham số phân loại các điểm dữ liệu dựa trên sự gần gũi và mối liên hệ của chúng với các dữ liệu khác. Thuật toán này giả định rằng các điểm dữ liệu tương tự có thể được tìm thấy gần nhau. Do đó, nó tính toán khoảng cách giữa các điểm dữ liệu, thường qua khoảng cách Euclid, và sau đó gán một danh mục dựa trên danh mục hoặc trung bình thường xuyên nhất. Sự dễ sử dụng và thời gian tính toán thấp khiến KNN trở thành thuật toán ưa chuộng của các nhà khoa học dữ liệu, nhưng khi bộ dữ liệu thử nghiệm tăng lên, thời gian xử lý kéo dài, khiến nó trở nên kém hấp dẫn cho các nhiệm vụ phân loại. KNN thường được sử dụng trong các hệ thống gợi ý và nhận diện hình ảnh.</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Các bước trong KNN:</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Ta có D là tập các điểm dữ liệu đã được gắn nhãn và A là dữ liệu chưa được phân loại.</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Đo khoảng cách (Euclidian, Manhattan, Minkowski, Minkowski hoặc Trọng số) từ dữ liệu mới A đến tất cả các dữ liệu khác đã được phân loại trong D.</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Chọn K (K là tham số mà bạn định nghĩa) khoảng cách nhỏ nhất.</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Kiểm tra danh sách các lớp có khoảng cách ngắn nhất và đếm số lượng của mỗi lớp xuất hiện.</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Lấy đúng lớp (lớp xuất hiện nhiều lần nhất).</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Lớp của dữ liệu mới là lớp mà bạn đã nhận được ở bước 5.</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Ưu điểm:</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Thuật toán đơn giản, dễ dàng triển khai.</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Độ phức tạp tính toán nhỏ.</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Xử lý tốt với tập dữ liệu nhiễu</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Nhược điểm:</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Với K nhỏ dễ gặp nhiễu dẫn tới kết quả đưa ra không chính xác</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Cần nhiều thời gian để thực hiện do phải tính toán khoảng cách với tất cả các đối tượng trong tập dữ liệu.</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Cần chuyển đổi kiểu dữ liệu thành các yếu tố định tính.</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82357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42F65DE6-DDC5-279C-3C1D-F53D78A061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00A9D80-2DF8-AFCC-21EA-79C15AB2D475}"/>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E4EBF36A-21F6-A3FC-DD2C-ED9A96B74688}"/>
              </a:ext>
            </a:extLst>
          </p:cNvPr>
          <p:cNvGrpSpPr/>
          <p:nvPr/>
        </p:nvGrpSpPr>
        <p:grpSpPr>
          <a:xfrm>
            <a:off x="7546816" y="210666"/>
            <a:ext cx="1042965" cy="1605066"/>
            <a:chOff x="-11177" y="-514255"/>
            <a:chExt cx="812800" cy="1250855"/>
          </a:xfrm>
        </p:grpSpPr>
        <p:sp>
          <p:nvSpPr>
            <p:cNvPr id="4" name="Freeform 4">
              <a:extLst>
                <a:ext uri="{FF2B5EF4-FFF2-40B4-BE49-F238E27FC236}">
                  <a16:creationId xmlns:a16="http://schemas.microsoft.com/office/drawing/2014/main" id="{73C84D73-4414-D594-3CF6-6997460C0CD3}"/>
                </a:ext>
              </a:extLst>
            </p:cNvPr>
            <p:cNvSpPr/>
            <p:nvPr/>
          </p:nvSpPr>
          <p:spPr>
            <a:xfrm>
              <a:off x="-11177" y="-51425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F2D9813B-BCDE-0C5E-5445-F9832D0481A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a:extLst>
              <a:ext uri="{FF2B5EF4-FFF2-40B4-BE49-F238E27FC236}">
                <a16:creationId xmlns:a16="http://schemas.microsoft.com/office/drawing/2014/main" id="{7B2C583A-CAFE-A7F6-1CD0-FC5283BE3A90}"/>
              </a:ext>
            </a:extLst>
          </p:cNvPr>
          <p:cNvSpPr/>
          <p:nvPr/>
        </p:nvSpPr>
        <p:spPr>
          <a:xfrm>
            <a:off x="7972414" y="434516"/>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a:extLst>
              <a:ext uri="{FF2B5EF4-FFF2-40B4-BE49-F238E27FC236}">
                <a16:creationId xmlns:a16="http://schemas.microsoft.com/office/drawing/2014/main" id="{C61F36C3-52EC-DE51-15A6-9E6B2E01B566}"/>
              </a:ext>
            </a:extLst>
          </p:cNvPr>
          <p:cNvSpPr txBox="1"/>
          <p:nvPr/>
        </p:nvSpPr>
        <p:spPr>
          <a:xfrm>
            <a:off x="8587235" y="553293"/>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9" name="TextBox 9">
            <a:extLst>
              <a:ext uri="{FF2B5EF4-FFF2-40B4-BE49-F238E27FC236}">
                <a16:creationId xmlns:a16="http://schemas.microsoft.com/office/drawing/2014/main" id="{4B57B66E-6A67-B98E-245E-FE051E4FA60F}"/>
              </a:ext>
            </a:extLst>
          </p:cNvPr>
          <p:cNvSpPr txBox="1"/>
          <p:nvPr/>
        </p:nvSpPr>
        <p:spPr>
          <a:xfrm>
            <a:off x="208330" y="1708681"/>
            <a:ext cx="17871339" cy="6869638"/>
          </a:xfrm>
          <a:prstGeom prst="rect">
            <a:avLst/>
          </a:prstGeom>
        </p:spPr>
        <p:txBody>
          <a:bodyPr wrap="square" lIns="0" tIns="0" rIns="0" bIns="0" rtlCol="0" anchor="t">
            <a:spAutoFit/>
          </a:bodyPr>
          <a:lstStyle/>
          <a:p>
            <a:pPr indent="274320" algn="just">
              <a:lnSpc>
                <a:spcPct val="150000"/>
              </a:lnSpc>
            </a:pPr>
            <a:r>
              <a:rPr lang="en-US" sz="2000" b="1" dirty="0">
                <a:latin typeface="Times New Roman" panose="02020603050405020304" pitchFamily="18" charset="0"/>
                <a:ea typeface="Times New Roman" panose="02020603050405020304" pitchFamily="18" charset="0"/>
              </a:rPr>
              <a:t>1.2.1.2 </a:t>
            </a:r>
            <a:r>
              <a:rPr lang="vi-VN" sz="2000" b="1" dirty="0">
                <a:effectLst/>
                <a:latin typeface="Times New Roman" panose="02020603050405020304" pitchFamily="18" charset="0"/>
                <a:ea typeface="Times New Roman" panose="02020603050405020304" pitchFamily="18" charset="0"/>
              </a:rPr>
              <a:t>Support vector machines (SVM)</a:t>
            </a:r>
            <a:r>
              <a:rPr lang="en-US" sz="2000" b="1" dirty="0">
                <a:latin typeface="Times New Roman" panose="02020603050405020304" pitchFamily="18" charset="0"/>
                <a:ea typeface="Times New Roman" panose="02020603050405020304" pitchFamily="18" charset="0"/>
              </a:rPr>
              <a:t>.</a:t>
            </a:r>
            <a:endParaRPr lang="en-US" sz="2000" b="1" dirty="0">
              <a:effectLst/>
              <a:latin typeface="Times New Roman" panose="02020603050405020304" pitchFamily="18" charset="0"/>
              <a:ea typeface="Times New Roman" panose="02020603050405020304" pitchFamily="18" charset="0"/>
            </a:endParaRPr>
          </a:p>
          <a:p>
            <a:pPr marL="0" marR="0" indent="274320" algn="just">
              <a:lnSpc>
                <a:spcPct val="150000"/>
              </a:lnSpc>
            </a:pPr>
            <a:r>
              <a:rPr lang="vi-VN" sz="2000" dirty="0">
                <a:effectLst/>
                <a:latin typeface="Times New Roman" panose="02020603050405020304" pitchFamily="18" charset="0"/>
                <a:ea typeface="Times New Roman" panose="02020603050405020304" pitchFamily="18" charset="0"/>
              </a:rPr>
              <a:t>Support vector machines (SVM): SVM là một mô hình học máy có giám sát phổ biến được phát triển bởi Vladimir Vapnik, được sử dụng cho cả phân loại và hồi quy dữ liệu. Tuy nhiên, nó thường được sử dụng cho các vấn đề phân loại, xây dựng một siêu phẳng nơi khoảng cách giữa hai lớp điểm dữ liệu là lớn nhất. Siêu phẳng này được gọi là ranh giới quyết định, phân chia các lớp điểm dữ liệu (ví dụ, cam so với táo) ở hai bên của mặt phẳng.</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Các bước thực hiện:</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Tiền xử lý dữ liệu: Biến đổi dữ liệu về dạng có thể phân tách tuyến tính (nếu cần).</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Xây dựng mô hình: Tìm siêu phẳng tối ưu bằng cách giải bài toán tối ưu hóa.</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Sử dụng hạt nhân (Kernel): Với dữ liệu phi tuyến, áp dụng kernel để chuyển đổi không gian.</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Phân loại: Phân lớp dữ liệu mới dựa trên khoảng cách đến siêu phẳng.</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Ưu điểm:</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Tốt cho bài toán phân loại với dữ liệu phức tạp.</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Hiệu quả cao với dữ liệu nhỏ và vừa.</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Nhược điểm:</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Tốn thời gian tính toán với dữ liệu lớn.</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Khó chọn kernel phù hợp.</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44299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229F3A11-4ACB-BAC5-7493-2CA054A6036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A6E28B4-3F3F-2797-D296-22EF397C4B52}"/>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7877B081-4B4F-B50B-2998-C46C60D3E9B9}"/>
              </a:ext>
            </a:extLst>
          </p:cNvPr>
          <p:cNvGrpSpPr/>
          <p:nvPr/>
        </p:nvGrpSpPr>
        <p:grpSpPr>
          <a:xfrm>
            <a:off x="7546816" y="210666"/>
            <a:ext cx="1042965" cy="1605066"/>
            <a:chOff x="-11177" y="-514255"/>
            <a:chExt cx="812800" cy="1250855"/>
          </a:xfrm>
        </p:grpSpPr>
        <p:sp>
          <p:nvSpPr>
            <p:cNvPr id="4" name="Freeform 4">
              <a:extLst>
                <a:ext uri="{FF2B5EF4-FFF2-40B4-BE49-F238E27FC236}">
                  <a16:creationId xmlns:a16="http://schemas.microsoft.com/office/drawing/2014/main" id="{F8A46E8D-38E0-1B72-72DA-3D25136CA471}"/>
                </a:ext>
              </a:extLst>
            </p:cNvPr>
            <p:cNvSpPr/>
            <p:nvPr/>
          </p:nvSpPr>
          <p:spPr>
            <a:xfrm>
              <a:off x="-11177" y="-51425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FDF41582-7E11-AAD5-A5FD-73CC93EBEA1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a:extLst>
              <a:ext uri="{FF2B5EF4-FFF2-40B4-BE49-F238E27FC236}">
                <a16:creationId xmlns:a16="http://schemas.microsoft.com/office/drawing/2014/main" id="{117E6E48-9161-4190-FAEF-603618C7EAB3}"/>
              </a:ext>
            </a:extLst>
          </p:cNvPr>
          <p:cNvSpPr/>
          <p:nvPr/>
        </p:nvSpPr>
        <p:spPr>
          <a:xfrm>
            <a:off x="7972414" y="434516"/>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a:extLst>
              <a:ext uri="{FF2B5EF4-FFF2-40B4-BE49-F238E27FC236}">
                <a16:creationId xmlns:a16="http://schemas.microsoft.com/office/drawing/2014/main" id="{7C6ADBC9-5F1A-4212-E3EC-BDAD01A6FE5D}"/>
              </a:ext>
            </a:extLst>
          </p:cNvPr>
          <p:cNvSpPr txBox="1"/>
          <p:nvPr/>
        </p:nvSpPr>
        <p:spPr>
          <a:xfrm>
            <a:off x="8587235" y="553293"/>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9" name="TextBox 9">
            <a:extLst>
              <a:ext uri="{FF2B5EF4-FFF2-40B4-BE49-F238E27FC236}">
                <a16:creationId xmlns:a16="http://schemas.microsoft.com/office/drawing/2014/main" id="{8F6020A2-CE74-254B-7353-40AB3330E788}"/>
              </a:ext>
            </a:extLst>
          </p:cNvPr>
          <p:cNvSpPr txBox="1"/>
          <p:nvPr/>
        </p:nvSpPr>
        <p:spPr>
          <a:xfrm>
            <a:off x="208330" y="1429378"/>
            <a:ext cx="17871339" cy="2714654"/>
          </a:xfrm>
          <a:prstGeom prst="rect">
            <a:avLst/>
          </a:prstGeom>
        </p:spPr>
        <p:txBody>
          <a:bodyPr wrap="square" lIns="0" tIns="0" rIns="0" bIns="0" rtlCol="0" anchor="t">
            <a:spAutoFit/>
          </a:bodyPr>
          <a:lstStyle/>
          <a:p>
            <a:pPr marR="0" lvl="3" algn="just">
              <a:lnSpc>
                <a:spcPct val="150000"/>
              </a:lnSpc>
            </a:pPr>
            <a:r>
              <a:rPr lang="en-US" sz="2000" b="1" dirty="0">
                <a:effectLst/>
                <a:latin typeface="Times New Roman" panose="02020603050405020304" pitchFamily="18" charset="0"/>
                <a:ea typeface="Times New Roman" panose="02020603050405020304" pitchFamily="18" charset="0"/>
              </a:rPr>
              <a:t>1.2..1.3 </a:t>
            </a:r>
            <a:r>
              <a:rPr lang="vi-VN" sz="2000" b="1" dirty="0">
                <a:effectLst/>
                <a:latin typeface="Times New Roman" panose="02020603050405020304" pitchFamily="18" charset="0"/>
                <a:ea typeface="Times New Roman" panose="02020603050405020304" pitchFamily="18" charset="0"/>
              </a:rPr>
              <a:t>Hồi quy tuyến tính (Linear Regression)</a:t>
            </a:r>
            <a:endParaRPr lang="en-US" sz="2000" b="1" dirty="0">
              <a:effectLst/>
              <a:latin typeface="Times New Roman" panose="02020603050405020304" pitchFamily="18" charset="0"/>
              <a:ea typeface="Times New Roman" panose="02020603050405020304" pitchFamily="18" charset="0"/>
            </a:endParaRPr>
          </a:p>
          <a:p>
            <a:pPr lvl="3" algn="just">
              <a:lnSpc>
                <a:spcPct val="150000"/>
              </a:lnSpc>
            </a:pPr>
            <a:r>
              <a:rPr lang="vi-VN" sz="2000" dirty="0">
                <a:effectLst/>
                <a:latin typeface="Times New Roman" panose="02020603050405020304" pitchFamily="18" charset="0"/>
                <a:ea typeface="Times New Roman" panose="02020603050405020304" pitchFamily="18" charset="0"/>
              </a:rPr>
              <a:t>Hồi quy tuyến tính được sử dụng để xác định mối quan hệ giữa một biến phụ thuộc và một hoặc nhiều biến độc lập và thường được dùng để dự đoán kết quả trong tương lai. Khi chỉ có một biến độc lập và một biến phụ thuộc, nó được gọi là hồi quy tuyến tính đơn giản. Khi số lượng biến độc lập tăng lên, nó được gọi là hồi quy tuyến tính bội. Với mỗi loại hồi quy tuyến tính, mục tiêu là vẽ một đường thẳng phù hợp nhất, được tính toán qua phương pháp bình phương tối thiểu. Tuy nhiên, khác với các mô hình hồi quy khác, đường thẳng này là đường thẳng khi vẽ trên đồ thị.</a:t>
            </a:r>
            <a:endParaRPr lang="en-US" sz="2000" dirty="0">
              <a:effectLst/>
              <a:latin typeface="Times New Roman" panose="02020603050405020304" pitchFamily="18" charset="0"/>
              <a:ea typeface="Times New Roman" panose="02020603050405020304" pitchFamily="18" charset="0"/>
            </a:endParaRPr>
          </a:p>
          <a:p>
            <a:pPr marR="0" lvl="3" algn="just">
              <a:lnSpc>
                <a:spcPct val="150000"/>
              </a:lnSpc>
            </a:pP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03992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27780944-2140-FC5D-DE98-A41DD3BDB7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686C7AA-04EA-FB5F-C05D-D8A13BFD42FC}"/>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EED40F38-0A3D-E33A-FFB4-60C146790DCA}"/>
              </a:ext>
            </a:extLst>
          </p:cNvPr>
          <p:cNvGrpSpPr/>
          <p:nvPr/>
        </p:nvGrpSpPr>
        <p:grpSpPr>
          <a:xfrm>
            <a:off x="7546816" y="210666"/>
            <a:ext cx="1042965" cy="1605066"/>
            <a:chOff x="-11177" y="-514255"/>
            <a:chExt cx="812800" cy="1250855"/>
          </a:xfrm>
        </p:grpSpPr>
        <p:sp>
          <p:nvSpPr>
            <p:cNvPr id="4" name="Freeform 4">
              <a:extLst>
                <a:ext uri="{FF2B5EF4-FFF2-40B4-BE49-F238E27FC236}">
                  <a16:creationId xmlns:a16="http://schemas.microsoft.com/office/drawing/2014/main" id="{84216D27-5FF3-7E8D-A787-AE17525DC0A5}"/>
                </a:ext>
              </a:extLst>
            </p:cNvPr>
            <p:cNvSpPr/>
            <p:nvPr/>
          </p:nvSpPr>
          <p:spPr>
            <a:xfrm>
              <a:off x="-11177" y="-51425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3684F0F4-709F-6356-43FC-B6BCEC83CC9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a:extLst>
              <a:ext uri="{FF2B5EF4-FFF2-40B4-BE49-F238E27FC236}">
                <a16:creationId xmlns:a16="http://schemas.microsoft.com/office/drawing/2014/main" id="{054A0D2C-D5E8-66C7-6DB8-E0E23263A598}"/>
              </a:ext>
            </a:extLst>
          </p:cNvPr>
          <p:cNvSpPr/>
          <p:nvPr/>
        </p:nvSpPr>
        <p:spPr>
          <a:xfrm>
            <a:off x="7972414" y="434516"/>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a:extLst>
              <a:ext uri="{FF2B5EF4-FFF2-40B4-BE49-F238E27FC236}">
                <a16:creationId xmlns:a16="http://schemas.microsoft.com/office/drawing/2014/main" id="{63E06325-A466-8B0D-7314-9F84809C9272}"/>
              </a:ext>
            </a:extLst>
          </p:cNvPr>
          <p:cNvSpPr txBox="1"/>
          <p:nvPr/>
        </p:nvSpPr>
        <p:spPr>
          <a:xfrm>
            <a:off x="8587235" y="553293"/>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9" name="TextBox 9">
            <a:extLst>
              <a:ext uri="{FF2B5EF4-FFF2-40B4-BE49-F238E27FC236}">
                <a16:creationId xmlns:a16="http://schemas.microsoft.com/office/drawing/2014/main" id="{88265F87-8A23-E2D4-EB13-849341BAE330}"/>
              </a:ext>
            </a:extLst>
          </p:cNvPr>
          <p:cNvSpPr txBox="1"/>
          <p:nvPr/>
        </p:nvSpPr>
        <p:spPr>
          <a:xfrm>
            <a:off x="208330" y="1429378"/>
            <a:ext cx="17871339" cy="7331302"/>
          </a:xfrm>
          <a:prstGeom prst="rect">
            <a:avLst/>
          </a:prstGeom>
        </p:spPr>
        <p:txBody>
          <a:bodyPr wrap="square" lIns="0" tIns="0" rIns="0" bIns="0" rtlCol="0" anchor="t">
            <a:spAutoFit/>
          </a:bodyPr>
          <a:lstStyle/>
          <a:p>
            <a:pPr marR="0" lvl="3" algn="just">
              <a:lnSpc>
                <a:spcPct val="150000"/>
              </a:lnSpc>
            </a:pPr>
            <a:r>
              <a:rPr lang="en-US" sz="2000" b="1" dirty="0">
                <a:effectLst/>
                <a:latin typeface="Times New Roman" panose="02020603050405020304" pitchFamily="18" charset="0"/>
                <a:ea typeface="Times New Roman" panose="02020603050405020304" pitchFamily="18" charset="0"/>
              </a:rPr>
              <a:t>1.2.1.4 </a:t>
            </a:r>
            <a:r>
              <a:rPr lang="vi-VN" sz="2000" b="1" dirty="0">
                <a:effectLst/>
                <a:latin typeface="Times New Roman" panose="02020603050405020304" pitchFamily="18" charset="0"/>
                <a:ea typeface="Times New Roman" panose="02020603050405020304" pitchFamily="18" charset="0"/>
              </a:rPr>
              <a:t>Hồi quy logistic</a:t>
            </a:r>
            <a:endParaRPr lang="en-US" sz="2000" b="1" dirty="0">
              <a:effectLst/>
              <a:latin typeface="Times New Roman" panose="02020603050405020304" pitchFamily="18" charset="0"/>
              <a:ea typeface="Times New Roman" panose="02020603050405020304" pitchFamily="18" charset="0"/>
            </a:endParaRPr>
          </a:p>
          <a:p>
            <a:pPr marL="0" marR="0" indent="274320" algn="just">
              <a:lnSpc>
                <a:spcPct val="150000"/>
              </a:lnSpc>
            </a:pPr>
            <a:r>
              <a:rPr lang="vi-VN" sz="2000" dirty="0">
                <a:effectLst/>
                <a:latin typeface="Times New Roman" panose="02020603050405020304" pitchFamily="18" charset="0"/>
                <a:ea typeface="Times New Roman" panose="02020603050405020304" pitchFamily="18" charset="0"/>
              </a:rPr>
              <a:t>Trong khi hồi quy tuyến tính được sử dụng khi các biến phụ thuộc là liên tục, hồi quy logistic được chọn khi biến phụ thuộc là dạng phân loại, có đầu ra nhị phân như "đúng" và "sai" hoặc "có" và "không". Mặc dù cả hai mô hình hồi quy đều cố gắng hiểu mối quan hệ giữa các đầu vào dữ liệu, hồi quy logistic chủ yếu được sử dụng để giải quyết các bài toán phân loại nhị phân, chẳng hạn như nhận diện thư rác.</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Các bước thực hiện:</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Thu thập dữ liệu: Tập dữ liệu với các biến đầu vào và đầu ra nhị phân (0 hoặc 1).</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Xây dựng mô hình: Sử dụng hàm logistic để biểu diễn xác suất.</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Tối ưu hóa: Dùng Gradient Descent để tìm tham số tối ưu (</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Dự đoán: Quyết định lớp dựa trên ngưỡng (thường là 0.5).</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Ưu điểm:</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Hiệu quả cho phân loại nhị phân.</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Cung cấp xác suất dự đoán.</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Nhược điểm:</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Không áp dụng được cho dữ liệu phi tuyến mà không có biến đổi đặc trưng.</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Không xử lý được dữ liệu nhiều lớp một cách trực tiếp.</a:t>
            </a:r>
            <a:endParaRPr lang="en-US" sz="2000" dirty="0">
              <a:effectLst/>
              <a:latin typeface="Times New Roman" panose="02020603050405020304" pitchFamily="18" charset="0"/>
              <a:ea typeface="Times New Roman" panose="02020603050405020304" pitchFamily="18" charset="0"/>
            </a:endParaRPr>
          </a:p>
          <a:p>
            <a:pPr marR="0" lvl="3" algn="just">
              <a:lnSpc>
                <a:spcPct val="150000"/>
              </a:lnSpc>
            </a:pP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580544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16ABC557-8E62-3473-0165-AFC51378A2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1528E77-6E78-A8C0-BB3C-D8B46A1DBC4C}"/>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D6AEEE37-E10B-FC8A-C594-AC347EADAC4F}"/>
              </a:ext>
            </a:extLst>
          </p:cNvPr>
          <p:cNvGrpSpPr/>
          <p:nvPr/>
        </p:nvGrpSpPr>
        <p:grpSpPr>
          <a:xfrm>
            <a:off x="7546816" y="210666"/>
            <a:ext cx="1042965" cy="1605066"/>
            <a:chOff x="-11177" y="-514255"/>
            <a:chExt cx="812800" cy="1250855"/>
          </a:xfrm>
        </p:grpSpPr>
        <p:sp>
          <p:nvSpPr>
            <p:cNvPr id="4" name="Freeform 4">
              <a:extLst>
                <a:ext uri="{FF2B5EF4-FFF2-40B4-BE49-F238E27FC236}">
                  <a16:creationId xmlns:a16="http://schemas.microsoft.com/office/drawing/2014/main" id="{0B2E7DC6-0388-F272-2CE1-1E28AE2498FE}"/>
                </a:ext>
              </a:extLst>
            </p:cNvPr>
            <p:cNvSpPr/>
            <p:nvPr/>
          </p:nvSpPr>
          <p:spPr>
            <a:xfrm>
              <a:off x="-11177" y="-51425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429F0759-D360-BECD-E1F7-A54FF2CDCEB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a:extLst>
              <a:ext uri="{FF2B5EF4-FFF2-40B4-BE49-F238E27FC236}">
                <a16:creationId xmlns:a16="http://schemas.microsoft.com/office/drawing/2014/main" id="{FC3984F3-03D5-1717-F9D8-FB6F1DF0C0B6}"/>
              </a:ext>
            </a:extLst>
          </p:cNvPr>
          <p:cNvSpPr/>
          <p:nvPr/>
        </p:nvSpPr>
        <p:spPr>
          <a:xfrm>
            <a:off x="7972414" y="434516"/>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a:extLst>
              <a:ext uri="{FF2B5EF4-FFF2-40B4-BE49-F238E27FC236}">
                <a16:creationId xmlns:a16="http://schemas.microsoft.com/office/drawing/2014/main" id="{FD3F2EF1-F642-D72F-CD78-B2BBF3E1A0B4}"/>
              </a:ext>
            </a:extLst>
          </p:cNvPr>
          <p:cNvSpPr txBox="1"/>
          <p:nvPr/>
        </p:nvSpPr>
        <p:spPr>
          <a:xfrm>
            <a:off x="8587235" y="553293"/>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9" name="TextBox 9">
            <a:extLst>
              <a:ext uri="{FF2B5EF4-FFF2-40B4-BE49-F238E27FC236}">
                <a16:creationId xmlns:a16="http://schemas.microsoft.com/office/drawing/2014/main" id="{195DA2EC-FB80-9D14-3F81-E43837DAB104}"/>
              </a:ext>
            </a:extLst>
          </p:cNvPr>
          <p:cNvSpPr txBox="1"/>
          <p:nvPr/>
        </p:nvSpPr>
        <p:spPr>
          <a:xfrm>
            <a:off x="208330" y="1429378"/>
            <a:ext cx="17871339" cy="2714654"/>
          </a:xfrm>
          <a:prstGeom prst="rect">
            <a:avLst/>
          </a:prstGeom>
        </p:spPr>
        <p:txBody>
          <a:bodyPr wrap="square" lIns="0" tIns="0" rIns="0" bIns="0" rtlCol="0" anchor="t">
            <a:spAutoFit/>
          </a:bodyPr>
          <a:lstStyle/>
          <a:p>
            <a:pPr marR="0" lvl="3" algn="just">
              <a:lnSpc>
                <a:spcPct val="150000"/>
              </a:lnSpc>
            </a:pPr>
            <a:r>
              <a:rPr lang="en-US" sz="2000" b="1" dirty="0">
                <a:effectLst/>
                <a:latin typeface="Times New Roman" panose="02020603050405020304" pitchFamily="18" charset="0"/>
                <a:ea typeface="Times New Roman" panose="02020603050405020304" pitchFamily="18" charset="0"/>
              </a:rPr>
              <a:t>1.2.1.5 </a:t>
            </a:r>
            <a:r>
              <a:rPr lang="vi-VN" sz="2000" b="1" dirty="0">
                <a:effectLst/>
                <a:latin typeface="Times New Roman" panose="02020603050405020304" pitchFamily="18" charset="0"/>
                <a:ea typeface="Times New Roman" panose="02020603050405020304" pitchFamily="18" charset="0"/>
              </a:rPr>
              <a:t>Naive Bayes</a:t>
            </a:r>
            <a:endParaRPr lang="en-US" sz="2000" b="1" dirty="0">
              <a:effectLst/>
              <a:latin typeface="Times New Roman" panose="02020603050405020304" pitchFamily="18" charset="0"/>
              <a:ea typeface="Times New Roman" panose="02020603050405020304" pitchFamily="18" charset="0"/>
            </a:endParaRPr>
          </a:p>
          <a:p>
            <a:pPr marL="0" marR="0" indent="274320" algn="just">
              <a:lnSpc>
                <a:spcPct val="150000"/>
              </a:lnSpc>
            </a:pPr>
            <a:r>
              <a:rPr lang="vi-VN" sz="2000" dirty="0">
                <a:effectLst/>
                <a:latin typeface="Times New Roman" panose="02020603050405020304" pitchFamily="18" charset="0"/>
                <a:ea typeface="Times New Roman" panose="02020603050405020304" pitchFamily="18" charset="0"/>
              </a:rPr>
              <a:t>Naive Bayes là phương pháp phân loại dựa trên nguyên lý độc lập có điều kiện của các lớp theo Định lý Bayes. Điều này có nghĩa là sự xuất hiện của một đặc trưng không ảnh hưởng đến sự xuất hiện của một đặc trưng khác trong xác suất của một kết quả nhất định, và mỗi biến dự báo có tác động bằng nhau đến kết quả đó. Có ba loại bộ phân loại Naïve Bayes: Multinomial Naïve Bayes, Bernoulli Naïve Bayes, và Gaussian Naïve Bayes. Phương pháp này chủ yếu được sử dụng trong phân loại văn bản, nhận diện thư rác, và hệ thống gợi ý.  </a:t>
            </a:r>
            <a:endParaRPr lang="en-US" sz="2000" dirty="0">
              <a:effectLst/>
              <a:latin typeface="Times New Roman" panose="02020603050405020304" pitchFamily="18" charset="0"/>
              <a:ea typeface="Times New Roman" panose="02020603050405020304" pitchFamily="18" charset="0"/>
            </a:endParaRPr>
          </a:p>
          <a:p>
            <a:pPr marR="0" lvl="3" algn="just">
              <a:lnSpc>
                <a:spcPct val="150000"/>
              </a:lnSpc>
            </a:pP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25539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FFCE3516-3A50-E24E-8423-8D12231F748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0B96AA5-644B-062C-C577-3BE42A1D0B76}"/>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903AA786-238E-60BA-AEA5-BC0D8F17ED46}"/>
              </a:ext>
            </a:extLst>
          </p:cNvPr>
          <p:cNvGrpSpPr/>
          <p:nvPr/>
        </p:nvGrpSpPr>
        <p:grpSpPr>
          <a:xfrm>
            <a:off x="7546816" y="210666"/>
            <a:ext cx="1042965" cy="1605066"/>
            <a:chOff x="-11177" y="-514255"/>
            <a:chExt cx="812800" cy="1250855"/>
          </a:xfrm>
        </p:grpSpPr>
        <p:sp>
          <p:nvSpPr>
            <p:cNvPr id="4" name="Freeform 4">
              <a:extLst>
                <a:ext uri="{FF2B5EF4-FFF2-40B4-BE49-F238E27FC236}">
                  <a16:creationId xmlns:a16="http://schemas.microsoft.com/office/drawing/2014/main" id="{6995527B-6752-0259-F481-A9BBCA83195D}"/>
                </a:ext>
              </a:extLst>
            </p:cNvPr>
            <p:cNvSpPr/>
            <p:nvPr/>
          </p:nvSpPr>
          <p:spPr>
            <a:xfrm>
              <a:off x="-11177" y="-51425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F60F6FDC-5919-66CC-C2E8-D67175B751F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a:extLst>
              <a:ext uri="{FF2B5EF4-FFF2-40B4-BE49-F238E27FC236}">
                <a16:creationId xmlns:a16="http://schemas.microsoft.com/office/drawing/2014/main" id="{0D215BC6-2B5A-81D1-12FF-416366268D9B}"/>
              </a:ext>
            </a:extLst>
          </p:cNvPr>
          <p:cNvSpPr/>
          <p:nvPr/>
        </p:nvSpPr>
        <p:spPr>
          <a:xfrm>
            <a:off x="7972414" y="434516"/>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a:extLst>
              <a:ext uri="{FF2B5EF4-FFF2-40B4-BE49-F238E27FC236}">
                <a16:creationId xmlns:a16="http://schemas.microsoft.com/office/drawing/2014/main" id="{DA80F020-68A2-3BE3-5729-EB28786CEF73}"/>
              </a:ext>
            </a:extLst>
          </p:cNvPr>
          <p:cNvSpPr txBox="1"/>
          <p:nvPr/>
        </p:nvSpPr>
        <p:spPr>
          <a:xfrm>
            <a:off x="8587235" y="553293"/>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9" name="TextBox 9">
            <a:extLst>
              <a:ext uri="{FF2B5EF4-FFF2-40B4-BE49-F238E27FC236}">
                <a16:creationId xmlns:a16="http://schemas.microsoft.com/office/drawing/2014/main" id="{CD30BD48-BF68-ED30-F30E-FB2F2F0C24A5}"/>
              </a:ext>
            </a:extLst>
          </p:cNvPr>
          <p:cNvSpPr txBox="1"/>
          <p:nvPr/>
        </p:nvSpPr>
        <p:spPr>
          <a:xfrm>
            <a:off x="208330" y="1429378"/>
            <a:ext cx="17871339" cy="2714654"/>
          </a:xfrm>
          <a:prstGeom prst="rect">
            <a:avLst/>
          </a:prstGeom>
        </p:spPr>
        <p:txBody>
          <a:bodyPr wrap="square" lIns="0" tIns="0" rIns="0" bIns="0" rtlCol="0" anchor="t">
            <a:spAutoFit/>
          </a:bodyPr>
          <a:lstStyle/>
          <a:p>
            <a:pPr marR="0" lvl="3" algn="just">
              <a:lnSpc>
                <a:spcPct val="150000"/>
              </a:lnSpc>
            </a:pPr>
            <a:r>
              <a:rPr lang="en-US" sz="2000" b="1" dirty="0">
                <a:effectLst/>
                <a:latin typeface="Times New Roman" panose="02020603050405020304" pitchFamily="18" charset="0"/>
                <a:ea typeface="Times New Roman" panose="02020603050405020304" pitchFamily="18" charset="0"/>
              </a:rPr>
              <a:t>1.2.1.6 </a:t>
            </a:r>
            <a:r>
              <a:rPr lang="vi-VN" sz="2000" b="1" dirty="0">
                <a:effectLst/>
                <a:latin typeface="Times New Roman" panose="02020603050405020304" pitchFamily="18" charset="0"/>
                <a:ea typeface="Times New Roman" panose="02020603050405020304" pitchFamily="18" charset="0"/>
              </a:rPr>
              <a:t>Mạng nơ-ron</a:t>
            </a:r>
            <a:endParaRPr lang="en-US" sz="2000" b="1" dirty="0">
              <a:effectLst/>
              <a:latin typeface="Times New Roman" panose="02020603050405020304" pitchFamily="18" charset="0"/>
              <a:ea typeface="Times New Roman" panose="02020603050405020304" pitchFamily="18" charset="0"/>
            </a:endParaRPr>
          </a:p>
          <a:p>
            <a:pPr marL="0" marR="0" indent="274320" algn="just">
              <a:lnSpc>
                <a:spcPct val="150000"/>
              </a:lnSpc>
            </a:pPr>
            <a:r>
              <a:rPr lang="vi-VN" sz="2000" dirty="0">
                <a:effectLst/>
                <a:latin typeface="Times New Roman" panose="02020603050405020304" pitchFamily="18" charset="0"/>
                <a:ea typeface="Times New Roman" panose="02020603050405020304" pitchFamily="18" charset="0"/>
              </a:rPr>
              <a:t>Chủ yếu được sử dụng cho các thuật toán học sâu, mạng nơ-ron xử lý dữ liệu huấn luyện bằng cách mô phỏng sự kết nối của não người thông qua các lớp nơ-ron. Mỗi nơ-ron bao gồm các đầu vào, trọng số, độ lệch (hoặc ngưỡng) và đầu ra. Nếu giá trị đầu ra vượt quá một ngưỡng nhất định, nơ-ron "bắn" hoặc kích hoạt, chuyển dữ liệu đến lớp tiếp theo trong mạng. Mạng nơ-ron học chức năng ánh xạ này thông qua học có giám sát, điều chỉnh dựa trên hàm mất mát qua quá trình giảm dần theo độ dốc. Khi hàm chi phí gần bằng hoặc bằng không, chúng ta có thể tự tin vào độ chính xác của mô hình trong việc đưa ra câu trả lời đúng.</a:t>
            </a:r>
            <a:endParaRPr lang="en-US" sz="2000" dirty="0">
              <a:effectLst/>
              <a:latin typeface="Times New Roman" panose="02020603050405020304" pitchFamily="18" charset="0"/>
              <a:ea typeface="Times New Roman" panose="02020603050405020304" pitchFamily="18" charset="0"/>
            </a:endParaRPr>
          </a:p>
          <a:p>
            <a:pPr marR="0" lvl="3" algn="just">
              <a:lnSpc>
                <a:spcPct val="150000"/>
              </a:lnSpc>
            </a:pP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137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485E2EBA-8747-FB88-675D-6C3B06E168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FB6260D-B452-38DC-DC1C-3E72FEA3DD95}"/>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77CF4FB3-946B-C12E-9AA7-03362E49EE9E}"/>
              </a:ext>
            </a:extLst>
          </p:cNvPr>
          <p:cNvGrpSpPr/>
          <p:nvPr/>
        </p:nvGrpSpPr>
        <p:grpSpPr>
          <a:xfrm>
            <a:off x="7546816" y="210666"/>
            <a:ext cx="1042965" cy="1605066"/>
            <a:chOff x="-11177" y="-514255"/>
            <a:chExt cx="812800" cy="1250855"/>
          </a:xfrm>
        </p:grpSpPr>
        <p:sp>
          <p:nvSpPr>
            <p:cNvPr id="4" name="Freeform 4">
              <a:extLst>
                <a:ext uri="{FF2B5EF4-FFF2-40B4-BE49-F238E27FC236}">
                  <a16:creationId xmlns:a16="http://schemas.microsoft.com/office/drawing/2014/main" id="{90D1B042-1B6E-95CE-8CE8-869C67105092}"/>
                </a:ext>
              </a:extLst>
            </p:cNvPr>
            <p:cNvSpPr/>
            <p:nvPr/>
          </p:nvSpPr>
          <p:spPr>
            <a:xfrm>
              <a:off x="-11177" y="-51425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0FCF29FB-8602-6159-CACE-070FE54CB8F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a:extLst>
              <a:ext uri="{FF2B5EF4-FFF2-40B4-BE49-F238E27FC236}">
                <a16:creationId xmlns:a16="http://schemas.microsoft.com/office/drawing/2014/main" id="{66EB04E4-A5CD-AC62-2AEF-6322CF111EA8}"/>
              </a:ext>
            </a:extLst>
          </p:cNvPr>
          <p:cNvSpPr/>
          <p:nvPr/>
        </p:nvSpPr>
        <p:spPr>
          <a:xfrm>
            <a:off x="7972414" y="434516"/>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a:extLst>
              <a:ext uri="{FF2B5EF4-FFF2-40B4-BE49-F238E27FC236}">
                <a16:creationId xmlns:a16="http://schemas.microsoft.com/office/drawing/2014/main" id="{A23A64F9-0573-96EB-84AE-58D542A748E1}"/>
              </a:ext>
            </a:extLst>
          </p:cNvPr>
          <p:cNvSpPr txBox="1"/>
          <p:nvPr/>
        </p:nvSpPr>
        <p:spPr>
          <a:xfrm>
            <a:off x="8587235" y="553293"/>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9" name="TextBox 9">
            <a:extLst>
              <a:ext uri="{FF2B5EF4-FFF2-40B4-BE49-F238E27FC236}">
                <a16:creationId xmlns:a16="http://schemas.microsoft.com/office/drawing/2014/main" id="{B9CBF79F-7493-795F-027E-D86F8367416F}"/>
              </a:ext>
            </a:extLst>
          </p:cNvPr>
          <p:cNvSpPr txBox="1"/>
          <p:nvPr/>
        </p:nvSpPr>
        <p:spPr>
          <a:xfrm>
            <a:off x="208330" y="1429378"/>
            <a:ext cx="17871339" cy="6407973"/>
          </a:xfrm>
          <a:prstGeom prst="rect">
            <a:avLst/>
          </a:prstGeom>
        </p:spPr>
        <p:txBody>
          <a:bodyPr wrap="square" lIns="0" tIns="0" rIns="0" bIns="0" rtlCol="0" anchor="t">
            <a:spAutoFit/>
          </a:bodyPr>
          <a:lstStyle/>
          <a:p>
            <a:pPr marR="0" lvl="3" algn="just">
              <a:lnSpc>
                <a:spcPct val="150000"/>
              </a:lnSpc>
            </a:pPr>
            <a:r>
              <a:rPr lang="en-US" sz="2000" b="1" dirty="0">
                <a:effectLst/>
                <a:latin typeface="Times New Roman" panose="02020603050405020304" pitchFamily="18" charset="0"/>
                <a:ea typeface="Times New Roman" panose="02020603050405020304" pitchFamily="18" charset="0"/>
              </a:rPr>
              <a:t>1.2.1.7 </a:t>
            </a:r>
            <a:r>
              <a:rPr lang="vi-VN" sz="2000" b="1" dirty="0">
                <a:effectLst/>
                <a:latin typeface="Times New Roman" panose="02020603050405020304" pitchFamily="18" charset="0"/>
                <a:ea typeface="Times New Roman" panose="02020603050405020304" pitchFamily="18" charset="0"/>
              </a:rPr>
              <a:t>Random forest</a:t>
            </a:r>
            <a:endParaRPr lang="en-US" sz="2000" b="1" dirty="0">
              <a:effectLst/>
              <a:latin typeface="Times New Roman" panose="02020603050405020304" pitchFamily="18" charset="0"/>
              <a:ea typeface="Times New Roman" panose="02020603050405020304" pitchFamily="18" charset="0"/>
            </a:endParaRPr>
          </a:p>
          <a:p>
            <a:pPr marL="0" marR="0" indent="274320" algn="just">
              <a:lnSpc>
                <a:spcPct val="150000"/>
              </a:lnSpc>
            </a:pPr>
            <a:r>
              <a:rPr lang="vi-VN" sz="2000" dirty="0">
                <a:effectLst/>
                <a:latin typeface="Times New Roman" panose="02020603050405020304" pitchFamily="18" charset="0"/>
                <a:ea typeface="Times New Roman" panose="02020603050405020304" pitchFamily="18" charset="0"/>
              </a:rPr>
              <a:t>Random forest là một thuật toán học máy có giám sát linh hoạt khác, được sử dụng cho cả phân loại và hồi quy. "Rừng" đề cập đến một tập hợp các cây quyết định không có sự tương quan, sau đó được kết hợp lại để giảm phương sai và tạo ra dự đoán dữ liệu chính xác hơn.</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Các bước thực hiện:</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Tạo mẫu dữ liệu ngẫu nhiên: Chọn ngẫu nhiên các mẫu và đặc trưng từ tập dữ liệu.</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Xây dựng cây quyết định: Tạo nhiều cây quyết định trên các mẫu dữ liệu khác nhau.</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Tổng hợp dự đoán: Lấy trung bình (đối với hồi quy) hoặc lấy lớp phổ biến nhất (đối với phân loại).</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Ưu điểm:</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Giảm overfitting.</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Xử lý tốt cả bài toán phân loại và hồi quy.</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Nhược điểm:</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Mô hình phức tạp và tốn tài nguyên.</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Khó giải thích.</a:t>
            </a:r>
            <a:endParaRPr lang="en-US" sz="2000" dirty="0">
              <a:effectLst/>
              <a:latin typeface="Times New Roman" panose="02020603050405020304" pitchFamily="18" charset="0"/>
              <a:ea typeface="Times New Roman" panose="02020603050405020304" pitchFamily="18" charset="0"/>
            </a:endParaRPr>
          </a:p>
          <a:p>
            <a:pPr marR="0" lvl="3" algn="just">
              <a:lnSpc>
                <a:spcPct val="150000"/>
              </a:lnSpc>
            </a:pP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69540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84864" y="4847745"/>
            <a:ext cx="2947693" cy="4114800"/>
          </a:xfrm>
          <a:custGeom>
            <a:avLst/>
            <a:gdLst/>
            <a:ahLst/>
            <a:cxnLst/>
            <a:rect l="l" t="t" r="r" b="b"/>
            <a:pathLst>
              <a:path w="2947693" h="4114800">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7561158" y="870545"/>
            <a:ext cx="1042965" cy="1042965"/>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7" name="Freeform 7"/>
          <p:cNvSpPr/>
          <p:nvPr/>
        </p:nvSpPr>
        <p:spPr>
          <a:xfrm>
            <a:off x="7955188"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8" name="Picture 8"/>
          <p:cNvPicPr>
            <a:picLocks noChangeAspect="1"/>
          </p:cNvPicPr>
          <p:nvPr/>
        </p:nvPicPr>
        <p:blipFill>
          <a:blip r:embed="rId8"/>
          <a:srcRect/>
          <a:stretch>
            <a:fillRect/>
          </a:stretch>
        </p:blipFill>
        <p:spPr>
          <a:xfrm>
            <a:off x="1355315" y="4303831"/>
            <a:ext cx="1098588" cy="1381871"/>
          </a:xfrm>
          <a:prstGeom prst="rect">
            <a:avLst/>
          </a:prstGeom>
        </p:spPr>
      </p:pic>
      <p:sp>
        <p:nvSpPr>
          <p:cNvPr id="9" name="AutoShape 9"/>
          <p:cNvSpPr/>
          <p:nvPr/>
        </p:nvSpPr>
        <p:spPr>
          <a:xfrm flipV="1">
            <a:off x="7955188" y="3958094"/>
            <a:ext cx="2134301" cy="0"/>
          </a:xfrm>
          <a:prstGeom prst="line">
            <a:avLst/>
          </a:prstGeom>
          <a:ln w="142875" cap="flat">
            <a:gradFill>
              <a:gsLst>
                <a:gs pos="0">
                  <a:srgbClr val="3428BA">
                    <a:alpha val="100000"/>
                  </a:srgbClr>
                </a:gs>
                <a:gs pos="100000">
                  <a:srgbClr val="5FA2DB">
                    <a:alpha val="100000"/>
                  </a:srgbClr>
                </a:gs>
              </a:gsLst>
              <a:lin ang="0"/>
            </a:gradFill>
            <a:prstDash val="solid"/>
            <a:headEnd type="none" w="sm" len="sm"/>
            <a:tailEnd type="none" w="sm" len="sm"/>
          </a:ln>
        </p:spPr>
        <p:txBody>
          <a:bodyPr/>
          <a:lstStyle/>
          <a:p>
            <a:endParaRPr lang="en-US"/>
          </a:p>
        </p:txBody>
      </p:sp>
      <p:sp>
        <p:nvSpPr>
          <p:cNvPr id="10" name="TextBox 10"/>
          <p:cNvSpPr txBox="1"/>
          <p:nvPr/>
        </p:nvSpPr>
        <p:spPr>
          <a:xfrm>
            <a:off x="8673217" y="1212632"/>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sp>
        <p:nvSpPr>
          <p:cNvPr id="11" name="TextBox 11"/>
          <p:cNvSpPr txBox="1"/>
          <p:nvPr/>
        </p:nvSpPr>
        <p:spPr>
          <a:xfrm>
            <a:off x="4470356" y="2100618"/>
            <a:ext cx="9347289" cy="2793906"/>
          </a:xfrm>
          <a:prstGeom prst="rect">
            <a:avLst/>
          </a:prstGeom>
        </p:spPr>
        <p:txBody>
          <a:bodyPr lIns="0" tIns="0" rIns="0" bIns="0" rtlCol="0" anchor="t">
            <a:spAutoFit/>
          </a:bodyPr>
          <a:lstStyle/>
          <a:p>
            <a:pPr algn="ctr">
              <a:lnSpc>
                <a:spcPts val="11747"/>
              </a:lnSpc>
              <a:spcBef>
                <a:spcPct val="0"/>
              </a:spcBef>
            </a:pPr>
            <a:r>
              <a:rPr lang="en-US" sz="8000" dirty="0">
                <a:solidFill>
                  <a:schemeClr val="tx2">
                    <a:lumMod val="60000"/>
                    <a:lumOff val="40000"/>
                  </a:schemeClr>
                </a:solidFill>
                <a:latin typeface="Barlow Semi Condensed ExtraBold"/>
                <a:ea typeface="Barlow Semi Condensed ExtraBold"/>
                <a:cs typeface="Barlow Semi Condensed ExtraBold"/>
                <a:sym typeface="Barlow Semi Condensed ExtraBold"/>
              </a:rPr>
              <a:t>NỘI DUNG TRÌNH BÀY</a:t>
            </a:r>
          </a:p>
          <a:p>
            <a:pPr algn="ctr">
              <a:lnSpc>
                <a:spcPts val="11747"/>
              </a:lnSpc>
              <a:spcBef>
                <a:spcPct val="0"/>
              </a:spcBef>
            </a:pPr>
            <a:endParaRPr lang="en-US" sz="5000" dirty="0">
              <a:solidFill>
                <a:schemeClr val="tx2">
                  <a:lumMod val="60000"/>
                  <a:lumOff val="40000"/>
                </a:schemeClr>
              </a:solidFill>
              <a:latin typeface="Anton"/>
              <a:ea typeface="Anton"/>
              <a:cs typeface="Anton"/>
              <a:sym typeface="Anton"/>
            </a:endParaRPr>
          </a:p>
        </p:txBody>
      </p:sp>
      <p:sp>
        <p:nvSpPr>
          <p:cNvPr id="12" name="TextBox 12"/>
          <p:cNvSpPr txBox="1"/>
          <p:nvPr/>
        </p:nvSpPr>
        <p:spPr>
          <a:xfrm>
            <a:off x="5446384" y="5111877"/>
            <a:ext cx="6935438" cy="812723"/>
          </a:xfrm>
          <a:prstGeom prst="rect">
            <a:avLst/>
          </a:prstGeom>
        </p:spPr>
        <p:txBody>
          <a:bodyPr lIns="0" tIns="0" rIns="0" bIns="0" rtlCol="0" anchor="t">
            <a:spAutoFit/>
          </a:bodyPr>
          <a:lstStyle/>
          <a:p>
            <a:pPr marL="0" marR="0" algn="ctr">
              <a:lnSpc>
                <a:spcPct val="150000"/>
              </a:lnSpc>
              <a:spcAft>
                <a:spcPts val="1200"/>
              </a:spcAft>
            </a:pPr>
            <a:r>
              <a:rPr lang="vi-VN" sz="4000" b="1" dirty="0">
                <a:effectLst/>
                <a:latin typeface="Times New Roman" panose="02020603050405020304" pitchFamily="18" charset="0"/>
                <a:ea typeface="Times New Roman" panose="02020603050405020304" pitchFamily="18" charset="0"/>
              </a:rPr>
              <a:t>Chương 1: Cơ sở lý thuyết</a:t>
            </a:r>
            <a:endParaRPr lang="en-US" sz="4000" b="1" dirty="0">
              <a:effectLst/>
              <a:latin typeface="Times New Roman" panose="02020603050405020304" pitchFamily="18" charset="0"/>
              <a:ea typeface="Times New Roman" panose="02020603050405020304" pitchFamily="18" charset="0"/>
            </a:endParaRPr>
          </a:p>
        </p:txBody>
      </p:sp>
      <p:sp>
        <p:nvSpPr>
          <p:cNvPr id="13" name="Freeform 13"/>
          <p:cNvSpPr/>
          <p:nvPr/>
        </p:nvSpPr>
        <p:spPr>
          <a:xfrm>
            <a:off x="14673897" y="2244875"/>
            <a:ext cx="2947693" cy="4114800"/>
          </a:xfrm>
          <a:custGeom>
            <a:avLst/>
            <a:gdLst/>
            <a:ahLst/>
            <a:cxnLst/>
            <a:rect l="l" t="t" r="r" b="b"/>
            <a:pathLst>
              <a:path w="2947693" h="4114800">
                <a:moveTo>
                  <a:pt x="0" y="0"/>
                </a:moveTo>
                <a:lnTo>
                  <a:pt x="2947693" y="0"/>
                </a:lnTo>
                <a:lnTo>
                  <a:pt x="29476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14" name="Picture 14"/>
          <p:cNvPicPr>
            <a:picLocks noChangeAspect="1"/>
          </p:cNvPicPr>
          <p:nvPr/>
        </p:nvPicPr>
        <p:blipFill>
          <a:blip r:embed="rId8"/>
          <a:srcRect/>
          <a:stretch>
            <a:fillRect/>
          </a:stretch>
        </p:blipFill>
        <p:spPr>
          <a:xfrm>
            <a:off x="15685338" y="5391660"/>
            <a:ext cx="1203221" cy="1513485"/>
          </a:xfrm>
          <a:prstGeom prst="rect">
            <a:avLst/>
          </a:prstGeom>
        </p:spPr>
      </p:pic>
      <p:sp>
        <p:nvSpPr>
          <p:cNvPr id="15" name="Freeform 15"/>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6" name="TextBox 12">
            <a:extLst>
              <a:ext uri="{FF2B5EF4-FFF2-40B4-BE49-F238E27FC236}">
                <a16:creationId xmlns:a16="http://schemas.microsoft.com/office/drawing/2014/main" id="{631049DE-856E-7F8F-7742-A4B6B24802AB}"/>
              </a:ext>
            </a:extLst>
          </p:cNvPr>
          <p:cNvSpPr txBox="1"/>
          <p:nvPr/>
        </p:nvSpPr>
        <p:spPr>
          <a:xfrm>
            <a:off x="5446384" y="6356107"/>
            <a:ext cx="11927216" cy="1736053"/>
          </a:xfrm>
          <a:prstGeom prst="rect">
            <a:avLst/>
          </a:prstGeom>
        </p:spPr>
        <p:txBody>
          <a:bodyPr wrap="square" lIns="0" tIns="0" rIns="0" bIns="0" rtlCol="0" anchor="t">
            <a:spAutoFit/>
          </a:bodyPr>
          <a:lstStyle/>
          <a:p>
            <a:pPr marL="0" marR="0" algn="ctr">
              <a:lnSpc>
                <a:spcPct val="150000"/>
              </a:lnSpc>
              <a:spcAft>
                <a:spcPts val="1200"/>
              </a:spcAft>
            </a:pPr>
            <a:r>
              <a:rPr lang="vi-VN" sz="4000" b="1" dirty="0">
                <a:effectLst/>
                <a:latin typeface="Times New Roman" panose="02020603050405020304" pitchFamily="18" charset="0"/>
                <a:ea typeface="Times New Roman" panose="02020603050405020304" pitchFamily="18" charset="0"/>
              </a:rPr>
              <a:t>Chương 2: Xây dựng hệ thống nhận diện màu sắc bằng Pandas và OpenCV</a:t>
            </a:r>
            <a:endParaRPr lang="en-US" sz="4000" b="1" dirty="0">
              <a:effectLst/>
              <a:latin typeface="Times New Roman" panose="02020603050405020304" pitchFamily="18" charset="0"/>
              <a:ea typeface="Times New Roman" panose="02020603050405020304" pitchFamily="18" charset="0"/>
            </a:endParaRPr>
          </a:p>
        </p:txBody>
      </p:sp>
      <p:grpSp>
        <p:nvGrpSpPr>
          <p:cNvPr id="35" name="Group 4">
            <a:extLst>
              <a:ext uri="{FF2B5EF4-FFF2-40B4-BE49-F238E27FC236}">
                <a16:creationId xmlns:a16="http://schemas.microsoft.com/office/drawing/2014/main" id="{EDA3E40F-17AE-DDAE-6E55-B878A93D7085}"/>
              </a:ext>
            </a:extLst>
          </p:cNvPr>
          <p:cNvGrpSpPr/>
          <p:nvPr/>
        </p:nvGrpSpPr>
        <p:grpSpPr>
          <a:xfrm>
            <a:off x="4618852" y="5021201"/>
            <a:ext cx="1042965" cy="1042965"/>
            <a:chOff x="0" y="0"/>
            <a:chExt cx="812800" cy="812800"/>
          </a:xfrm>
        </p:grpSpPr>
        <p:sp>
          <p:nvSpPr>
            <p:cNvPr id="36" name="Freeform 5">
              <a:extLst>
                <a:ext uri="{FF2B5EF4-FFF2-40B4-BE49-F238E27FC236}">
                  <a16:creationId xmlns:a16="http://schemas.microsoft.com/office/drawing/2014/main" id="{1D31D5E3-CD35-2C24-DF64-216990ECBF2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37" name="TextBox 6">
              <a:extLst>
                <a:ext uri="{FF2B5EF4-FFF2-40B4-BE49-F238E27FC236}">
                  <a16:creationId xmlns:a16="http://schemas.microsoft.com/office/drawing/2014/main" id="{3E1BD153-FCB9-67C7-3835-EF351313F75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8" name="TextBox 12">
            <a:extLst>
              <a:ext uri="{FF2B5EF4-FFF2-40B4-BE49-F238E27FC236}">
                <a16:creationId xmlns:a16="http://schemas.microsoft.com/office/drawing/2014/main" id="{71FA1C16-E607-C44F-7A9A-D0D43E614C31}"/>
              </a:ext>
            </a:extLst>
          </p:cNvPr>
          <p:cNvSpPr txBox="1"/>
          <p:nvPr/>
        </p:nvSpPr>
        <p:spPr>
          <a:xfrm>
            <a:off x="4689957" y="5038544"/>
            <a:ext cx="900753" cy="812723"/>
          </a:xfrm>
          <a:prstGeom prst="rect">
            <a:avLst/>
          </a:prstGeom>
        </p:spPr>
        <p:txBody>
          <a:bodyPr wrap="square" lIns="0" tIns="0" rIns="0" bIns="0" rtlCol="0" anchor="t">
            <a:spAutoFit/>
          </a:bodyPr>
          <a:lstStyle/>
          <a:p>
            <a:pPr marL="0" marR="0" algn="ctr">
              <a:lnSpc>
                <a:spcPct val="150000"/>
              </a:lnSpc>
              <a:spcAft>
                <a:spcPts val="1200"/>
              </a:spcAft>
            </a:pPr>
            <a:r>
              <a:rPr lang="en-US" sz="4000" b="1" dirty="0">
                <a:effectLst/>
                <a:latin typeface="Times New Roman" panose="02020603050405020304" pitchFamily="18" charset="0"/>
                <a:ea typeface="Times New Roman" panose="02020603050405020304" pitchFamily="18" charset="0"/>
              </a:rPr>
              <a:t>1</a:t>
            </a:r>
          </a:p>
        </p:txBody>
      </p:sp>
      <p:grpSp>
        <p:nvGrpSpPr>
          <p:cNvPr id="39" name="Group 4">
            <a:extLst>
              <a:ext uri="{FF2B5EF4-FFF2-40B4-BE49-F238E27FC236}">
                <a16:creationId xmlns:a16="http://schemas.microsoft.com/office/drawing/2014/main" id="{5631A496-2DC6-2899-A976-411D1E54B6CE}"/>
              </a:ext>
            </a:extLst>
          </p:cNvPr>
          <p:cNvGrpSpPr/>
          <p:nvPr/>
        </p:nvGrpSpPr>
        <p:grpSpPr>
          <a:xfrm>
            <a:off x="4709902" y="6482784"/>
            <a:ext cx="1042965" cy="1042965"/>
            <a:chOff x="0" y="0"/>
            <a:chExt cx="812800" cy="812800"/>
          </a:xfrm>
        </p:grpSpPr>
        <p:sp>
          <p:nvSpPr>
            <p:cNvPr id="40" name="Freeform 5">
              <a:extLst>
                <a:ext uri="{FF2B5EF4-FFF2-40B4-BE49-F238E27FC236}">
                  <a16:creationId xmlns:a16="http://schemas.microsoft.com/office/drawing/2014/main" id="{7CFFCF17-04CD-4963-14CB-032C1D62976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41" name="TextBox 6">
              <a:extLst>
                <a:ext uri="{FF2B5EF4-FFF2-40B4-BE49-F238E27FC236}">
                  <a16:creationId xmlns:a16="http://schemas.microsoft.com/office/drawing/2014/main" id="{C9F43713-F7DB-6487-3C58-7D73F252893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2" name="TextBox 12">
            <a:extLst>
              <a:ext uri="{FF2B5EF4-FFF2-40B4-BE49-F238E27FC236}">
                <a16:creationId xmlns:a16="http://schemas.microsoft.com/office/drawing/2014/main" id="{9F3A6FAB-6D9A-0464-1A3D-18810BFA10F2}"/>
              </a:ext>
            </a:extLst>
          </p:cNvPr>
          <p:cNvSpPr txBox="1"/>
          <p:nvPr/>
        </p:nvSpPr>
        <p:spPr>
          <a:xfrm>
            <a:off x="4770193" y="6440928"/>
            <a:ext cx="922381" cy="812723"/>
          </a:xfrm>
          <a:prstGeom prst="rect">
            <a:avLst/>
          </a:prstGeom>
        </p:spPr>
        <p:txBody>
          <a:bodyPr wrap="square" lIns="0" tIns="0" rIns="0" bIns="0" rtlCol="0" anchor="t">
            <a:spAutoFit/>
          </a:bodyPr>
          <a:lstStyle/>
          <a:p>
            <a:pPr marL="0" marR="0" algn="ctr">
              <a:lnSpc>
                <a:spcPct val="150000"/>
              </a:lnSpc>
              <a:spcAft>
                <a:spcPts val="1200"/>
              </a:spcAft>
            </a:pPr>
            <a:r>
              <a:rPr lang="en-US" sz="4000" b="1" dirty="0">
                <a:effectLst/>
                <a:latin typeface="Times New Roman" panose="02020603050405020304" pitchFamily="18" charset="0"/>
                <a:ea typeface="Times New Roman" panose="02020603050405020304" pitchFamily="18" charset="0"/>
              </a:rPr>
              <a:t>2</a:t>
            </a:r>
          </a:p>
        </p:txBody>
      </p:sp>
      <p:grpSp>
        <p:nvGrpSpPr>
          <p:cNvPr id="43" name="Group 4">
            <a:extLst>
              <a:ext uri="{FF2B5EF4-FFF2-40B4-BE49-F238E27FC236}">
                <a16:creationId xmlns:a16="http://schemas.microsoft.com/office/drawing/2014/main" id="{60DA941D-E607-A4D7-E98B-12ED5F3BC7C3}"/>
              </a:ext>
            </a:extLst>
          </p:cNvPr>
          <p:cNvGrpSpPr/>
          <p:nvPr/>
        </p:nvGrpSpPr>
        <p:grpSpPr>
          <a:xfrm>
            <a:off x="4718449" y="8218837"/>
            <a:ext cx="1042965" cy="1042965"/>
            <a:chOff x="0" y="0"/>
            <a:chExt cx="812800" cy="812800"/>
          </a:xfrm>
        </p:grpSpPr>
        <p:sp>
          <p:nvSpPr>
            <p:cNvPr id="44" name="Freeform 5">
              <a:extLst>
                <a:ext uri="{FF2B5EF4-FFF2-40B4-BE49-F238E27FC236}">
                  <a16:creationId xmlns:a16="http://schemas.microsoft.com/office/drawing/2014/main" id="{958E6A6D-A721-B836-0A93-DF5202558E7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45" name="TextBox 6">
              <a:extLst>
                <a:ext uri="{FF2B5EF4-FFF2-40B4-BE49-F238E27FC236}">
                  <a16:creationId xmlns:a16="http://schemas.microsoft.com/office/drawing/2014/main" id="{D67DB54F-9445-B32A-4CC5-B1B68EE7442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6" name="TextBox 12">
            <a:extLst>
              <a:ext uri="{FF2B5EF4-FFF2-40B4-BE49-F238E27FC236}">
                <a16:creationId xmlns:a16="http://schemas.microsoft.com/office/drawing/2014/main" id="{EBD3BC06-41D9-6E6F-C96B-2153583FCA82}"/>
              </a:ext>
            </a:extLst>
          </p:cNvPr>
          <p:cNvSpPr txBox="1"/>
          <p:nvPr/>
        </p:nvSpPr>
        <p:spPr>
          <a:xfrm>
            <a:off x="4718448" y="8243884"/>
            <a:ext cx="1042965" cy="812723"/>
          </a:xfrm>
          <a:prstGeom prst="rect">
            <a:avLst/>
          </a:prstGeom>
        </p:spPr>
        <p:txBody>
          <a:bodyPr wrap="square" lIns="0" tIns="0" rIns="0" bIns="0" rtlCol="0" anchor="t">
            <a:spAutoFit/>
          </a:bodyPr>
          <a:lstStyle/>
          <a:p>
            <a:pPr marL="0" marR="0" algn="ctr">
              <a:lnSpc>
                <a:spcPct val="150000"/>
              </a:lnSpc>
              <a:spcAft>
                <a:spcPts val="1200"/>
              </a:spcAft>
            </a:pPr>
            <a:r>
              <a:rPr lang="en-US" sz="4000" b="1" dirty="0">
                <a:effectLst/>
                <a:latin typeface="Times New Roman" panose="02020603050405020304" pitchFamily="18" charset="0"/>
                <a:ea typeface="Times New Roman" panose="02020603050405020304" pitchFamily="18" charset="0"/>
              </a:rPr>
              <a:t>3</a:t>
            </a:r>
          </a:p>
        </p:txBody>
      </p:sp>
      <p:sp>
        <p:nvSpPr>
          <p:cNvPr id="47" name="TextBox 12">
            <a:extLst>
              <a:ext uri="{FF2B5EF4-FFF2-40B4-BE49-F238E27FC236}">
                <a16:creationId xmlns:a16="http://schemas.microsoft.com/office/drawing/2014/main" id="{B8B88530-E55F-4AC5-27B3-F8939D060817}"/>
              </a:ext>
            </a:extLst>
          </p:cNvPr>
          <p:cNvSpPr txBox="1"/>
          <p:nvPr/>
        </p:nvSpPr>
        <p:spPr>
          <a:xfrm>
            <a:off x="2781658" y="8234643"/>
            <a:ext cx="11927216" cy="812723"/>
          </a:xfrm>
          <a:prstGeom prst="rect">
            <a:avLst/>
          </a:prstGeom>
        </p:spPr>
        <p:txBody>
          <a:bodyPr wrap="square" lIns="0" tIns="0" rIns="0" bIns="0" rtlCol="0" anchor="t">
            <a:spAutoFit/>
          </a:bodyPr>
          <a:lstStyle/>
          <a:p>
            <a:pPr marL="0" marR="0" algn="ctr">
              <a:lnSpc>
                <a:spcPct val="150000"/>
              </a:lnSpc>
              <a:spcAft>
                <a:spcPts val="1200"/>
              </a:spcAft>
            </a:pPr>
            <a:r>
              <a:rPr lang="vi-VN" sz="4000" b="1" dirty="0">
                <a:effectLst/>
                <a:latin typeface="Times New Roman" panose="02020603050405020304" pitchFamily="18" charset="0"/>
                <a:ea typeface="Times New Roman" panose="02020603050405020304" pitchFamily="18" charset="0"/>
              </a:rPr>
              <a:t>Chương 3: Thực nghiệm</a:t>
            </a:r>
            <a:endParaRPr lang="en-US" sz="4000" b="1"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6EC2531B-EA60-9374-D84A-51241D5639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52D00F-DB9B-0C02-66AD-CE9A2FE890FF}"/>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19790AD4-57BB-E4D8-9971-9B52A824D3B2}"/>
              </a:ext>
            </a:extLst>
          </p:cNvPr>
          <p:cNvGrpSpPr/>
          <p:nvPr/>
        </p:nvGrpSpPr>
        <p:grpSpPr>
          <a:xfrm>
            <a:off x="7546816" y="210666"/>
            <a:ext cx="1042965" cy="1605066"/>
            <a:chOff x="-11177" y="-514255"/>
            <a:chExt cx="812800" cy="1250855"/>
          </a:xfrm>
        </p:grpSpPr>
        <p:sp>
          <p:nvSpPr>
            <p:cNvPr id="4" name="Freeform 4">
              <a:extLst>
                <a:ext uri="{FF2B5EF4-FFF2-40B4-BE49-F238E27FC236}">
                  <a16:creationId xmlns:a16="http://schemas.microsoft.com/office/drawing/2014/main" id="{D37F8755-89B0-5852-92BA-249B89687545}"/>
                </a:ext>
              </a:extLst>
            </p:cNvPr>
            <p:cNvSpPr/>
            <p:nvPr/>
          </p:nvSpPr>
          <p:spPr>
            <a:xfrm>
              <a:off x="-11177" y="-51425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A729AB0C-167E-F96A-48DF-02397ED7B52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a:extLst>
              <a:ext uri="{FF2B5EF4-FFF2-40B4-BE49-F238E27FC236}">
                <a16:creationId xmlns:a16="http://schemas.microsoft.com/office/drawing/2014/main" id="{62C6537A-9F03-2CC9-A6B2-ECE55FC4781C}"/>
              </a:ext>
            </a:extLst>
          </p:cNvPr>
          <p:cNvSpPr/>
          <p:nvPr/>
        </p:nvSpPr>
        <p:spPr>
          <a:xfrm>
            <a:off x="7972414" y="434516"/>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a:extLst>
              <a:ext uri="{FF2B5EF4-FFF2-40B4-BE49-F238E27FC236}">
                <a16:creationId xmlns:a16="http://schemas.microsoft.com/office/drawing/2014/main" id="{E6ED8730-12FA-0D0A-5251-2D34DD027946}"/>
              </a:ext>
            </a:extLst>
          </p:cNvPr>
          <p:cNvSpPr txBox="1"/>
          <p:nvPr/>
        </p:nvSpPr>
        <p:spPr>
          <a:xfrm>
            <a:off x="8587235" y="553293"/>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9" name="TextBox 9">
            <a:extLst>
              <a:ext uri="{FF2B5EF4-FFF2-40B4-BE49-F238E27FC236}">
                <a16:creationId xmlns:a16="http://schemas.microsoft.com/office/drawing/2014/main" id="{3993548F-60A3-FF4D-1242-1E8483EB6F67}"/>
              </a:ext>
            </a:extLst>
          </p:cNvPr>
          <p:cNvSpPr txBox="1"/>
          <p:nvPr/>
        </p:nvSpPr>
        <p:spPr>
          <a:xfrm>
            <a:off x="208330" y="1429378"/>
            <a:ext cx="17871339" cy="5946308"/>
          </a:xfrm>
          <a:prstGeom prst="rect">
            <a:avLst/>
          </a:prstGeom>
        </p:spPr>
        <p:txBody>
          <a:bodyPr wrap="square" lIns="0" tIns="0" rIns="0" bIns="0" rtlCol="0" anchor="t">
            <a:spAutoFit/>
          </a:bodyPr>
          <a:lstStyle/>
          <a:p>
            <a:pPr lvl="3" algn="just">
              <a:lnSpc>
                <a:spcPct val="150000"/>
              </a:lnSpc>
            </a:pPr>
            <a:r>
              <a:rPr lang="en-US" sz="2000" b="1" dirty="0">
                <a:effectLst/>
                <a:latin typeface="Times New Roman" panose="02020603050405020304" pitchFamily="18" charset="0"/>
                <a:ea typeface="Times New Roman" panose="02020603050405020304" pitchFamily="18" charset="0"/>
              </a:rPr>
              <a:t>1.2.1.8 </a:t>
            </a:r>
            <a:r>
              <a:rPr lang="vi-VN" sz="2000" b="1" dirty="0">
                <a:effectLst/>
                <a:latin typeface="Times New Roman" panose="02020603050405020304" pitchFamily="18" charset="0"/>
                <a:ea typeface="Times New Roman" panose="02020603050405020304" pitchFamily="18" charset="0"/>
              </a:rPr>
              <a:t>Cây quyết định (Decision Tree)</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Các bước thực hiện:</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Chọn đặc trưng tốt nhất: Dựa trên chỉ số Gini hoặc Entropy.</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Chia nhánh: Lặp lại việc chia nhánh cho đến khi đạt điều kiện dừng.</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Dự đoán: Đi theo nhánh dựa trên các điều kiện của dữ liệu mới.</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Ưu điểm:</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Dễ hiểu và giải thích.</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Xử lý cả dữ liệu phân loại và hồi quy.</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Nhược điểm:</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Dễ overfitting nếu không cắt tỉa (pruning).</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Nhạy cảm với dữ liệu nhiễu.</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p>
            <a:pPr marR="0" lvl="3" algn="just">
              <a:lnSpc>
                <a:spcPct val="150000"/>
              </a:lnSpc>
            </a:pP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32958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C053469C-5494-930C-387A-5FC52679E53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9936F9-8DB1-8953-DA27-B113E719E354}"/>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AE842EE3-5511-BEBF-3F14-E89ABEBD7DD2}"/>
              </a:ext>
            </a:extLst>
          </p:cNvPr>
          <p:cNvGrpSpPr/>
          <p:nvPr/>
        </p:nvGrpSpPr>
        <p:grpSpPr>
          <a:xfrm>
            <a:off x="7546816" y="210666"/>
            <a:ext cx="1042965" cy="1605066"/>
            <a:chOff x="-11177" y="-514255"/>
            <a:chExt cx="812800" cy="1250855"/>
          </a:xfrm>
        </p:grpSpPr>
        <p:sp>
          <p:nvSpPr>
            <p:cNvPr id="4" name="Freeform 4">
              <a:extLst>
                <a:ext uri="{FF2B5EF4-FFF2-40B4-BE49-F238E27FC236}">
                  <a16:creationId xmlns:a16="http://schemas.microsoft.com/office/drawing/2014/main" id="{C244518A-B600-EA57-D3D7-C37D8EFA6045}"/>
                </a:ext>
              </a:extLst>
            </p:cNvPr>
            <p:cNvSpPr/>
            <p:nvPr/>
          </p:nvSpPr>
          <p:spPr>
            <a:xfrm>
              <a:off x="-11177" y="-51425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144BD1F3-5F16-4CEC-1C67-29F6585740A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a:extLst>
              <a:ext uri="{FF2B5EF4-FFF2-40B4-BE49-F238E27FC236}">
                <a16:creationId xmlns:a16="http://schemas.microsoft.com/office/drawing/2014/main" id="{D98202DF-F5BB-9A03-3F08-D96FDB02E00A}"/>
              </a:ext>
            </a:extLst>
          </p:cNvPr>
          <p:cNvSpPr/>
          <p:nvPr/>
        </p:nvSpPr>
        <p:spPr>
          <a:xfrm>
            <a:off x="7972414" y="434516"/>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a:extLst>
              <a:ext uri="{FF2B5EF4-FFF2-40B4-BE49-F238E27FC236}">
                <a16:creationId xmlns:a16="http://schemas.microsoft.com/office/drawing/2014/main" id="{AD261058-0A38-555D-DE67-30BBC7AD6EB3}"/>
              </a:ext>
            </a:extLst>
          </p:cNvPr>
          <p:cNvSpPr txBox="1"/>
          <p:nvPr/>
        </p:nvSpPr>
        <p:spPr>
          <a:xfrm>
            <a:off x="8587235" y="553293"/>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9" name="TextBox 9">
            <a:extLst>
              <a:ext uri="{FF2B5EF4-FFF2-40B4-BE49-F238E27FC236}">
                <a16:creationId xmlns:a16="http://schemas.microsoft.com/office/drawing/2014/main" id="{9A6779B0-EF22-9C47-BDD4-F99A2A8EF2B2}"/>
              </a:ext>
            </a:extLst>
          </p:cNvPr>
          <p:cNvSpPr txBox="1"/>
          <p:nvPr/>
        </p:nvSpPr>
        <p:spPr>
          <a:xfrm>
            <a:off x="208330" y="1429378"/>
            <a:ext cx="17871339" cy="3176319"/>
          </a:xfrm>
          <a:prstGeom prst="rect">
            <a:avLst/>
          </a:prstGeom>
        </p:spPr>
        <p:txBody>
          <a:bodyPr wrap="square" lIns="0" tIns="0" rIns="0" bIns="0" rtlCol="0" anchor="t">
            <a:spAutoFit/>
          </a:bodyPr>
          <a:lstStyle/>
          <a:p>
            <a:pPr marR="0" lvl="2">
              <a:spcBef>
                <a:spcPts val="200"/>
              </a:spcBef>
            </a:pPr>
            <a:r>
              <a:rPr lang="en-US" sz="3000" b="1" dirty="0">
                <a:effectLst/>
                <a:latin typeface="Times New Roman" panose="02020603050405020304" pitchFamily="18" charset="0"/>
                <a:ea typeface="Times New Roman" panose="02020603050405020304" pitchFamily="18" charset="0"/>
              </a:rPr>
              <a:t>1.2.2 </a:t>
            </a:r>
            <a:r>
              <a:rPr lang="vi-VN" sz="3000" b="1" dirty="0">
                <a:effectLst/>
                <a:latin typeface="Times New Roman" panose="02020603050405020304" pitchFamily="18" charset="0"/>
                <a:ea typeface="Times New Roman" panose="02020603050405020304" pitchFamily="18" charset="0"/>
              </a:rPr>
              <a:t>Học không giám sát</a:t>
            </a:r>
            <a:endParaRPr lang="en-US" sz="3000" b="1" dirty="0">
              <a:effectLst/>
              <a:latin typeface="Times New Roman" panose="02020603050405020304" pitchFamily="18" charset="0"/>
              <a:ea typeface="Times New Roman" panose="02020603050405020304" pitchFamily="18" charset="0"/>
            </a:endParaRPr>
          </a:p>
          <a:p>
            <a:pPr marL="0" marR="0" indent="182880" algn="just">
              <a:lnSpc>
                <a:spcPct val="150000"/>
              </a:lnSpc>
            </a:pPr>
            <a:r>
              <a:rPr lang="vi-VN" sz="2000" dirty="0">
                <a:effectLst/>
                <a:latin typeface="Times New Roman" panose="02020603050405020304" pitchFamily="18" charset="0"/>
                <a:ea typeface="Times New Roman" panose="02020603050405020304" pitchFamily="18" charset="0"/>
              </a:rPr>
              <a:t>Học không giám sát, còn được gọi là  học máy không giám sát , sử dụng các thuật toán học máy (ML) để phân tích và nhóm các tập dữ liệu không có nhãn. Các thuật toán này khám phá các mẫu ẩn hoặc nhóm dữ liệu mà không cần sự can thiệp của con người.</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Mô hình học không giám sát được sử dụng cho ba nhiệm vụ chính: phân cụm (clustering), liên kết (association) và giảm chiều dữ liệu (dimensionality reduction). Dưới đây là định nghĩa của từng phương pháp và các thuật toán, cách tiếp cận phổ biến để thực hiện chúng một cách hiệu quả.</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p>
            <a:pPr marR="0" lvl="3" algn="just">
              <a:lnSpc>
                <a:spcPct val="150000"/>
              </a:lnSpc>
            </a:pP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806671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A2E7818B-6044-18F6-EFDD-184F1DF0CB6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5177E22-DEA7-F21D-6296-98B0B4A1C22B}"/>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B9276143-1156-D6BB-00B3-FE489ED2AFEF}"/>
              </a:ext>
            </a:extLst>
          </p:cNvPr>
          <p:cNvGrpSpPr/>
          <p:nvPr/>
        </p:nvGrpSpPr>
        <p:grpSpPr>
          <a:xfrm>
            <a:off x="7546816" y="210666"/>
            <a:ext cx="1042965" cy="1605066"/>
            <a:chOff x="-11177" y="-514255"/>
            <a:chExt cx="812800" cy="1250855"/>
          </a:xfrm>
        </p:grpSpPr>
        <p:sp>
          <p:nvSpPr>
            <p:cNvPr id="4" name="Freeform 4">
              <a:extLst>
                <a:ext uri="{FF2B5EF4-FFF2-40B4-BE49-F238E27FC236}">
                  <a16:creationId xmlns:a16="http://schemas.microsoft.com/office/drawing/2014/main" id="{110D55C8-9AC7-D50B-87B9-E66B0C443AFF}"/>
                </a:ext>
              </a:extLst>
            </p:cNvPr>
            <p:cNvSpPr/>
            <p:nvPr/>
          </p:nvSpPr>
          <p:spPr>
            <a:xfrm>
              <a:off x="-11177" y="-51425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87E53BCA-DDC9-42DE-CAC0-0C3F4753360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a:extLst>
              <a:ext uri="{FF2B5EF4-FFF2-40B4-BE49-F238E27FC236}">
                <a16:creationId xmlns:a16="http://schemas.microsoft.com/office/drawing/2014/main" id="{D0AAA27C-6A05-5A5F-56C4-7B4CA79BEE50}"/>
              </a:ext>
            </a:extLst>
          </p:cNvPr>
          <p:cNvSpPr/>
          <p:nvPr/>
        </p:nvSpPr>
        <p:spPr>
          <a:xfrm>
            <a:off x="7972414" y="434516"/>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a:extLst>
              <a:ext uri="{FF2B5EF4-FFF2-40B4-BE49-F238E27FC236}">
                <a16:creationId xmlns:a16="http://schemas.microsoft.com/office/drawing/2014/main" id="{2DEBFDF8-AC15-2792-53E5-43358C7FFA06}"/>
              </a:ext>
            </a:extLst>
          </p:cNvPr>
          <p:cNvSpPr txBox="1"/>
          <p:nvPr/>
        </p:nvSpPr>
        <p:spPr>
          <a:xfrm>
            <a:off x="8587235" y="553293"/>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9" name="TextBox 9">
            <a:extLst>
              <a:ext uri="{FF2B5EF4-FFF2-40B4-BE49-F238E27FC236}">
                <a16:creationId xmlns:a16="http://schemas.microsoft.com/office/drawing/2014/main" id="{6795793D-A7AF-A1CC-DB1D-823269C57E8F}"/>
              </a:ext>
            </a:extLst>
          </p:cNvPr>
          <p:cNvSpPr txBox="1"/>
          <p:nvPr/>
        </p:nvSpPr>
        <p:spPr>
          <a:xfrm>
            <a:off x="208330" y="1429378"/>
            <a:ext cx="17871339" cy="5715475"/>
          </a:xfrm>
          <a:prstGeom prst="rect">
            <a:avLst/>
          </a:prstGeom>
        </p:spPr>
        <p:txBody>
          <a:bodyPr wrap="square" lIns="0" tIns="0" rIns="0" bIns="0" rtlCol="0" anchor="t">
            <a:spAutoFit/>
          </a:bodyPr>
          <a:lstStyle/>
          <a:p>
            <a:pPr marR="0" lvl="3" algn="just">
              <a:lnSpc>
                <a:spcPct val="150000"/>
              </a:lnSpc>
            </a:pPr>
            <a:r>
              <a:rPr lang="en-US" sz="3000" b="1" dirty="0">
                <a:effectLst/>
                <a:latin typeface="Times New Roman" panose="02020603050405020304" pitchFamily="18" charset="0"/>
                <a:ea typeface="Times New Roman" panose="02020603050405020304" pitchFamily="18" charset="0"/>
              </a:rPr>
              <a:t>1.2.2.1 </a:t>
            </a:r>
            <a:r>
              <a:rPr lang="vi-VN" sz="3000" b="1" dirty="0">
                <a:effectLst/>
                <a:latin typeface="Times New Roman" panose="02020603050405020304" pitchFamily="18" charset="0"/>
                <a:ea typeface="Times New Roman" panose="02020603050405020304" pitchFamily="18" charset="0"/>
              </a:rPr>
              <a:t>Phân cụm (Clustering)</a:t>
            </a:r>
            <a:endParaRPr lang="en-US" sz="3000" b="1" dirty="0">
              <a:effectLst/>
              <a:latin typeface="Times New Roman" panose="02020603050405020304" pitchFamily="18" charset="0"/>
              <a:ea typeface="Times New Roman" panose="02020603050405020304" pitchFamily="18" charset="0"/>
            </a:endParaRPr>
          </a:p>
          <a:p>
            <a:pPr marL="0" marR="0" indent="274320" algn="just">
              <a:lnSpc>
                <a:spcPct val="150000"/>
              </a:lnSpc>
            </a:pPr>
            <a:r>
              <a:rPr lang="vi-VN" sz="2000" dirty="0">
                <a:effectLst/>
                <a:latin typeface="Times New Roman" panose="02020603050405020304" pitchFamily="18" charset="0"/>
                <a:ea typeface="Times New Roman" panose="02020603050405020304" pitchFamily="18" charset="0"/>
              </a:rPr>
              <a:t>Phân cụm là một kỹ thuật khai phá dữ liệu nhằm nhóm các dữ liệu không được gắn nhãn dựa trên sự tương đồng hoặc khác biệt của chúng. Các thuật toán phân cụm được sử dụng để xử lý các đối tượng dữ liệu thô, chưa được phân loại, thành các nhóm được biểu diễn bằng các cấu trúc hoặc mẫu trong thông tin.</a:t>
            </a:r>
            <a:endParaRPr lang="en-US" sz="2000" dirty="0">
              <a:effectLst/>
              <a:latin typeface="Times New Roman" panose="02020603050405020304" pitchFamily="18" charset="0"/>
              <a:ea typeface="Times New Roman" panose="02020603050405020304" pitchFamily="18" charset="0"/>
            </a:endParaRPr>
          </a:p>
          <a:p>
            <a:pPr marL="0" marR="0" indent="274320" algn="just">
              <a:lnSpc>
                <a:spcPct val="150000"/>
              </a:lnSpc>
            </a:pPr>
            <a:r>
              <a:rPr lang="vi-VN" sz="2000" dirty="0">
                <a:effectLst/>
                <a:latin typeface="Times New Roman" panose="02020603050405020304" pitchFamily="18" charset="0"/>
                <a:ea typeface="Times New Roman" panose="02020603050405020304" pitchFamily="18" charset="0"/>
              </a:rPr>
              <a:t>Các loại phân cụm chính:</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Phân cụm độc quyền (Exclusive Clustering)</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Phân cụm chồng chéo (Overlapping Clustering)</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Phân cụm phân cấp (Hierarchical Clustering)</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Phân cụm xác suất (Probabilistic Clustering)</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Phân cụm độc quyền (Exclusive Clustering)</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Phân cụm độc quyền là một hình thức nhóm mà mỗi điểm dữ liệu chỉ có thể tồn tại trong một cụm duy nhất. Phương pháp này còn được gọi là phân cụm "cứng".</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a:p>
            <a:pPr marR="0" lvl="3" algn="just">
              <a:lnSpc>
                <a:spcPct val="150000"/>
              </a:lnSpc>
            </a:pP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41767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979571" y="2686796"/>
            <a:ext cx="22247141" cy="3988752"/>
            <a:chOff x="0" y="0"/>
            <a:chExt cx="5302669" cy="950730"/>
          </a:xfrm>
        </p:grpSpPr>
        <p:sp>
          <p:nvSpPr>
            <p:cNvPr id="3" name="Freeform 3"/>
            <p:cNvSpPr/>
            <p:nvPr/>
          </p:nvSpPr>
          <p:spPr>
            <a:xfrm>
              <a:off x="0" y="0"/>
              <a:ext cx="5302669" cy="950730"/>
            </a:xfrm>
            <a:custGeom>
              <a:avLst/>
              <a:gdLst/>
              <a:ahLst/>
              <a:cxnLst/>
              <a:rect l="l" t="t" r="r" b="b"/>
              <a:pathLst>
                <a:path w="5302669" h="950730">
                  <a:moveTo>
                    <a:pt x="0" y="0"/>
                  </a:moveTo>
                  <a:lnTo>
                    <a:pt x="5302669" y="0"/>
                  </a:lnTo>
                  <a:lnTo>
                    <a:pt x="5302669" y="950730"/>
                  </a:lnTo>
                  <a:lnTo>
                    <a:pt x="0" y="950730"/>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4" name="TextBox 4"/>
            <p:cNvSpPr txBox="1"/>
            <p:nvPr/>
          </p:nvSpPr>
          <p:spPr>
            <a:xfrm>
              <a:off x="0" y="-38100"/>
              <a:ext cx="5302669" cy="98883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p:nvPr/>
        </p:nvGrpSpPr>
        <p:grpSpPr>
          <a:xfrm>
            <a:off x="7561158" y="870545"/>
            <a:ext cx="1042965" cy="104296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7955188"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14329344" y="660436"/>
            <a:ext cx="3518635" cy="3518635"/>
          </a:xfrm>
          <a:custGeom>
            <a:avLst/>
            <a:gdLst/>
            <a:ahLst/>
            <a:cxnLst/>
            <a:rect l="l" t="t" r="r" b="b"/>
            <a:pathLst>
              <a:path w="3518635" h="3518635">
                <a:moveTo>
                  <a:pt x="0" y="0"/>
                </a:moveTo>
                <a:lnTo>
                  <a:pt x="3518635" y="0"/>
                </a:lnTo>
                <a:lnTo>
                  <a:pt x="3518635" y="3518635"/>
                </a:lnTo>
                <a:lnTo>
                  <a:pt x="0" y="35186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a:off x="-2487975" y="6523313"/>
            <a:ext cx="5794139" cy="5794139"/>
          </a:xfrm>
          <a:custGeom>
            <a:avLst/>
            <a:gdLst/>
            <a:ahLst/>
            <a:cxnLst/>
            <a:rect l="l" t="t" r="r" b="b"/>
            <a:pathLst>
              <a:path w="5794139" h="5794139">
                <a:moveTo>
                  <a:pt x="0" y="0"/>
                </a:moveTo>
                <a:lnTo>
                  <a:pt x="5794139" y="0"/>
                </a:lnTo>
                <a:lnTo>
                  <a:pt x="5794139" y="5794139"/>
                </a:lnTo>
                <a:lnTo>
                  <a:pt x="0" y="57941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TextBox 15"/>
          <p:cNvSpPr txBox="1"/>
          <p:nvPr/>
        </p:nvSpPr>
        <p:spPr>
          <a:xfrm>
            <a:off x="1143188" y="3430724"/>
            <a:ext cx="14586781" cy="2604111"/>
          </a:xfrm>
          <a:prstGeom prst="rect">
            <a:avLst/>
          </a:prstGeom>
        </p:spPr>
        <p:txBody>
          <a:bodyPr wrap="square" lIns="0" tIns="0" rIns="0" bIns="0" rtlCol="0" anchor="t">
            <a:spAutoFit/>
          </a:bodyPr>
          <a:lstStyle/>
          <a:p>
            <a:pPr marL="0" marR="0" algn="ctr">
              <a:lnSpc>
                <a:spcPct val="150000"/>
              </a:lnSpc>
            </a:pPr>
            <a:r>
              <a:rPr lang="vi-VN" sz="6000" b="1" dirty="0">
                <a:effectLst/>
                <a:latin typeface="Times New Roman" panose="02020603050405020304" pitchFamily="18" charset="0"/>
                <a:ea typeface="Times New Roman" panose="02020603050405020304" pitchFamily="18" charset="0"/>
              </a:rPr>
              <a:t>Chương 2: Xây dựng hệ thống nhận diện màu sắc bằng Pandas và OpenCV</a:t>
            </a:r>
            <a:endParaRPr lang="en-US" sz="6000" b="1" dirty="0">
              <a:effectLst/>
              <a:latin typeface="Times New Roman" panose="02020603050405020304" pitchFamily="18" charset="0"/>
              <a:ea typeface="Times New Roman" panose="02020603050405020304" pitchFamily="18" charset="0"/>
            </a:endParaRPr>
          </a:p>
        </p:txBody>
      </p:sp>
      <p:sp>
        <p:nvSpPr>
          <p:cNvPr id="16" name="TextBox 16"/>
          <p:cNvSpPr txBox="1"/>
          <p:nvPr/>
        </p:nvSpPr>
        <p:spPr>
          <a:xfrm>
            <a:off x="8673217" y="1212632"/>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34017"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898958" y="141056"/>
            <a:ext cx="10827637" cy="1855220"/>
            <a:chOff x="0" y="0"/>
            <a:chExt cx="2580798" cy="442197"/>
          </a:xfrm>
        </p:grpSpPr>
        <p:sp>
          <p:nvSpPr>
            <p:cNvPr id="4" name="Freeform 4"/>
            <p:cNvSpPr/>
            <p:nvPr/>
          </p:nvSpPr>
          <p:spPr>
            <a:xfrm>
              <a:off x="0" y="0"/>
              <a:ext cx="2580798" cy="442197"/>
            </a:xfrm>
            <a:custGeom>
              <a:avLst/>
              <a:gdLst/>
              <a:ahLst/>
              <a:cxnLst/>
              <a:rect l="l" t="t" r="r" b="b"/>
              <a:pathLst>
                <a:path w="2580798" h="442197">
                  <a:moveTo>
                    <a:pt x="0" y="0"/>
                  </a:moveTo>
                  <a:lnTo>
                    <a:pt x="2580798" y="0"/>
                  </a:lnTo>
                  <a:lnTo>
                    <a:pt x="2580798" y="442197"/>
                  </a:lnTo>
                  <a:lnTo>
                    <a:pt x="0" y="442197"/>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p:cNvSpPr txBox="1"/>
            <p:nvPr/>
          </p:nvSpPr>
          <p:spPr>
            <a:xfrm>
              <a:off x="0" y="-38100"/>
              <a:ext cx="2580798" cy="480297"/>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flipV="1">
            <a:off x="1674746" y="1363618"/>
            <a:ext cx="2134301" cy="0"/>
          </a:xfrm>
          <a:prstGeom prst="line">
            <a:avLst/>
          </a:prstGeom>
          <a:ln w="142875" cap="flat">
            <a:gradFill>
              <a:gsLst>
                <a:gs pos="0">
                  <a:srgbClr val="795AC6">
                    <a:alpha val="4500"/>
                  </a:srgbClr>
                </a:gs>
                <a:gs pos="100000">
                  <a:srgbClr val="5540FF">
                    <a:alpha val="100000"/>
                  </a:srgbClr>
                </a:gs>
              </a:gsLst>
              <a:lin ang="0"/>
            </a:gradFill>
            <a:prstDash val="solid"/>
            <a:headEnd type="none" w="sm" len="sm"/>
            <a:tailEnd type="none" w="sm" len="sm"/>
          </a:ln>
        </p:spPr>
        <p:txBody>
          <a:bodyPr/>
          <a:lstStyle/>
          <a:p>
            <a:endParaRPr lang="en-US"/>
          </a:p>
        </p:txBody>
      </p:sp>
      <p:grpSp>
        <p:nvGrpSpPr>
          <p:cNvPr id="7" name="Group 7"/>
          <p:cNvGrpSpPr/>
          <p:nvPr/>
        </p:nvGrpSpPr>
        <p:grpSpPr>
          <a:xfrm>
            <a:off x="13921980" y="253168"/>
            <a:ext cx="1042965" cy="104296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4291748" y="472972"/>
            <a:ext cx="481391" cy="484918"/>
          </a:xfrm>
          <a:custGeom>
            <a:avLst/>
            <a:gdLst/>
            <a:ahLst/>
            <a:cxnLst/>
            <a:rect l="l" t="t" r="r" b="b"/>
            <a:pathLst>
              <a:path w="481391" h="484918">
                <a:moveTo>
                  <a:pt x="0" y="0"/>
                </a:moveTo>
                <a:lnTo>
                  <a:pt x="481392" y="0"/>
                </a:lnTo>
                <a:lnTo>
                  <a:pt x="481392"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p:cNvSpPr txBox="1"/>
          <p:nvPr/>
        </p:nvSpPr>
        <p:spPr>
          <a:xfrm>
            <a:off x="1465230" y="37780"/>
            <a:ext cx="6524717" cy="1179810"/>
          </a:xfrm>
          <a:prstGeom prst="rect">
            <a:avLst/>
          </a:prstGeom>
        </p:spPr>
        <p:txBody>
          <a:bodyPr lIns="0" tIns="0" rIns="0" bIns="0" rtlCol="0" anchor="t">
            <a:spAutoFit/>
          </a:bodyPr>
          <a:lstStyle/>
          <a:p>
            <a:pPr marR="0" lvl="1">
              <a:lnSpc>
                <a:spcPct val="150000"/>
              </a:lnSpc>
              <a:spcBef>
                <a:spcPts val="200"/>
              </a:spcBef>
            </a:pPr>
            <a:r>
              <a:rPr lang="en-US" sz="3000" b="1" dirty="0">
                <a:effectLst/>
                <a:latin typeface="Times New Roman" panose="02020603050405020304" pitchFamily="18" charset="0"/>
                <a:ea typeface="Times New Roman" panose="02020603050405020304" pitchFamily="18" charset="0"/>
                <a:cs typeface="Times New Roman" panose="02020603050405020304" pitchFamily="18" charset="0"/>
              </a:rPr>
              <a:t>2.1 </a:t>
            </a:r>
            <a:r>
              <a:rPr lang="vi-VN" sz="3000" b="1" dirty="0">
                <a:effectLst/>
                <a:latin typeface="Times New Roman" panose="02020603050405020304" pitchFamily="18" charset="0"/>
                <a:ea typeface="Times New Roman" panose="02020603050405020304" pitchFamily="18" charset="0"/>
                <a:cs typeface="Times New Roman" panose="02020603050405020304" pitchFamily="18" charset="0"/>
              </a:rPr>
              <a:t>Thư viện</a:t>
            </a:r>
            <a:endParaRPr lang="en-US" sz="3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82880" marR="0" indent="0">
              <a:spcBef>
                <a:spcPts val="200"/>
              </a:spcBef>
            </a:pPr>
            <a:r>
              <a:rPr lang="vi-VN" sz="3000" b="1" dirty="0">
                <a:effectLst/>
                <a:latin typeface="Times New Roman" panose="02020603050405020304" pitchFamily="18" charset="0"/>
                <a:ea typeface="Times New Roman" panose="02020603050405020304" pitchFamily="18" charset="0"/>
              </a:rPr>
              <a:t>2.1.1 cv2 (OpenCV)</a:t>
            </a:r>
            <a:endParaRPr lang="en-US" sz="3000" b="1" dirty="0">
              <a:effectLst/>
              <a:latin typeface="Times New Roman" panose="02020603050405020304" pitchFamily="18" charset="0"/>
              <a:ea typeface="Times New Roman" panose="02020603050405020304" pitchFamily="18" charset="0"/>
            </a:endParaRPr>
          </a:p>
        </p:txBody>
      </p:sp>
      <p:sp>
        <p:nvSpPr>
          <p:cNvPr id="15" name="TextBox 15"/>
          <p:cNvSpPr txBox="1"/>
          <p:nvPr/>
        </p:nvSpPr>
        <p:spPr>
          <a:xfrm>
            <a:off x="14961197" y="600181"/>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16" name="TextBox 16"/>
          <p:cNvSpPr txBox="1"/>
          <p:nvPr/>
        </p:nvSpPr>
        <p:spPr>
          <a:xfrm>
            <a:off x="653888" y="2156123"/>
            <a:ext cx="8147400" cy="7556684"/>
          </a:xfrm>
          <a:prstGeom prst="rect">
            <a:avLst/>
          </a:prstGeom>
        </p:spPr>
        <p:txBody>
          <a:bodyPr wrap="square" lIns="0" tIns="0" rIns="0" bIns="0" rtlCol="0" anchor="t">
            <a:spAutoFit/>
          </a:bodyPr>
          <a:lstStyle/>
          <a:p>
            <a:pPr marL="0" marR="0" algn="just">
              <a:lnSpc>
                <a:spcPct val="150000"/>
              </a:lnSpc>
            </a:pPr>
            <a:r>
              <a:rPr lang="vi-VN" sz="2200" dirty="0">
                <a:effectLst/>
                <a:latin typeface="Times New Roman" panose="02020603050405020304" pitchFamily="18" charset="0"/>
                <a:ea typeface="Times New Roman" panose="02020603050405020304" pitchFamily="18" charset="0"/>
              </a:rPr>
              <a:t>Mục đích: OpenCV là thư viện mã nguồn mở được sử dụng rộng rãi trong xử lý ảnh và video. Nó cung cấp rất nhiều chức năng cho việc nhận diện, phân tích hình ảnh và video trong thời gian thực.</a:t>
            </a:r>
            <a:endParaRPr lang="en-US" sz="22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200" dirty="0">
                <a:effectLst/>
                <a:latin typeface="Times New Roman" panose="02020603050405020304" pitchFamily="18" charset="0"/>
                <a:ea typeface="Times New Roman" panose="02020603050405020304" pitchFamily="18" charset="0"/>
              </a:rPr>
              <a:t>Chức năng nổi bật:</a:t>
            </a:r>
            <a:endParaRPr lang="en-US" sz="2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200" dirty="0">
                <a:effectLst/>
                <a:latin typeface="Times New Roman" panose="02020603050405020304" pitchFamily="18" charset="0"/>
                <a:ea typeface="Times New Roman" panose="02020603050405020304" pitchFamily="18" charset="0"/>
              </a:rPr>
              <a:t>Xử lý ảnh cơ bản: OpenCV có thể đọc, hiển thị, và lưu trữ các tệp ảnh dưới nhiều định dạng khác nhau.</a:t>
            </a:r>
            <a:endParaRPr lang="en-US" sz="2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200" dirty="0">
                <a:effectLst/>
                <a:latin typeface="Times New Roman" panose="02020603050405020304" pitchFamily="18" charset="0"/>
                <a:ea typeface="Times New Roman" panose="02020603050405020304" pitchFamily="18" charset="0"/>
              </a:rPr>
              <a:t>Công cụ nhận diện màu sắc: OpenCV giúp phát hiện màu sắc trong ảnh và xử lý hình ảnh để dễ dàng nhận diện các màu sắc tại điểm ảnh.</a:t>
            </a:r>
            <a:endParaRPr lang="en-US" sz="2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200" dirty="0">
                <a:effectLst/>
                <a:latin typeface="Times New Roman" panose="02020603050405020304" pitchFamily="18" charset="0"/>
                <a:ea typeface="Times New Roman" panose="02020603050405020304" pitchFamily="18" charset="0"/>
              </a:rPr>
              <a:t>Lắng nghe sự kiện chuột: OpenCV cho phép xử lý các sự kiện chuột (như click chuột) để người dùng có thể chọn các điểm trên ảnh và lấy giá trị màu sắc tại các điểm đó.</a:t>
            </a:r>
            <a:endParaRPr lang="en-US" sz="2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200" dirty="0">
                <a:effectLst/>
                <a:latin typeface="Times New Roman" panose="02020603050405020304" pitchFamily="18" charset="0"/>
                <a:ea typeface="Times New Roman" panose="02020603050405020304" pitchFamily="18" charset="0"/>
              </a:rPr>
              <a:t>Các thuật toán hình ảnh: OpenCV cung cấp các thuật toán mạnh mẽ để xử lý hình ảnh, nhận dạng đối tượng, phát hiện cạnh, phân đoạn ảnh và nhiều kỹ thuật nâng cao khác.</a:t>
            </a:r>
            <a:endParaRPr lang="en-US" sz="2200" dirty="0">
              <a:effectLst/>
              <a:latin typeface="Times New Roman" panose="02020603050405020304" pitchFamily="18" charset="0"/>
              <a:ea typeface="Times New Roman" panose="02020603050405020304" pitchFamily="18" charset="0"/>
            </a:endParaRPr>
          </a:p>
        </p:txBody>
      </p:sp>
      <p:pic>
        <p:nvPicPr>
          <p:cNvPr id="17" name="Picture 16">
            <a:extLst>
              <a:ext uri="{FF2B5EF4-FFF2-40B4-BE49-F238E27FC236}">
                <a16:creationId xmlns:a16="http://schemas.microsoft.com/office/drawing/2014/main" id="{06FF971A-FA86-7BB5-68A7-85C6D253FB1D}"/>
              </a:ext>
            </a:extLst>
          </p:cNvPr>
          <p:cNvPicPr>
            <a:picLocks noChangeAspect="1"/>
          </p:cNvPicPr>
          <p:nvPr/>
        </p:nvPicPr>
        <p:blipFill>
          <a:blip r:embed="rId6"/>
          <a:stretch>
            <a:fillRect/>
          </a:stretch>
        </p:blipFill>
        <p:spPr>
          <a:xfrm>
            <a:off x="9423430" y="1643146"/>
            <a:ext cx="8440308" cy="830291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9D00D8C6-5F47-5C0C-0C8E-BCA0688A9BE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6C8D422-E205-5733-5719-2698470650BD}"/>
              </a:ext>
            </a:extLst>
          </p:cNvPr>
          <p:cNvSpPr/>
          <p:nvPr/>
        </p:nvSpPr>
        <p:spPr>
          <a:xfrm>
            <a:off x="-10834017"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38F871AC-7667-F478-68A2-D960A1B475D2}"/>
              </a:ext>
            </a:extLst>
          </p:cNvPr>
          <p:cNvGrpSpPr/>
          <p:nvPr/>
        </p:nvGrpSpPr>
        <p:grpSpPr>
          <a:xfrm>
            <a:off x="-1898958" y="141056"/>
            <a:ext cx="10827637" cy="1855220"/>
            <a:chOff x="0" y="0"/>
            <a:chExt cx="2580798" cy="442197"/>
          </a:xfrm>
        </p:grpSpPr>
        <p:sp>
          <p:nvSpPr>
            <p:cNvPr id="4" name="Freeform 4">
              <a:extLst>
                <a:ext uri="{FF2B5EF4-FFF2-40B4-BE49-F238E27FC236}">
                  <a16:creationId xmlns:a16="http://schemas.microsoft.com/office/drawing/2014/main" id="{AD5219D2-FA99-575F-824A-9D8F9176BF05}"/>
                </a:ext>
              </a:extLst>
            </p:cNvPr>
            <p:cNvSpPr/>
            <p:nvPr/>
          </p:nvSpPr>
          <p:spPr>
            <a:xfrm>
              <a:off x="0" y="0"/>
              <a:ext cx="2580798" cy="442197"/>
            </a:xfrm>
            <a:custGeom>
              <a:avLst/>
              <a:gdLst/>
              <a:ahLst/>
              <a:cxnLst/>
              <a:rect l="l" t="t" r="r" b="b"/>
              <a:pathLst>
                <a:path w="2580798" h="442197">
                  <a:moveTo>
                    <a:pt x="0" y="0"/>
                  </a:moveTo>
                  <a:lnTo>
                    <a:pt x="2580798" y="0"/>
                  </a:lnTo>
                  <a:lnTo>
                    <a:pt x="2580798" y="442197"/>
                  </a:lnTo>
                  <a:lnTo>
                    <a:pt x="0" y="442197"/>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D6C6CD5D-1FEA-EEA7-FFC3-75F3E8FB4A30}"/>
                </a:ext>
              </a:extLst>
            </p:cNvPr>
            <p:cNvSpPr txBox="1"/>
            <p:nvPr/>
          </p:nvSpPr>
          <p:spPr>
            <a:xfrm>
              <a:off x="0" y="-38100"/>
              <a:ext cx="2580798" cy="480297"/>
            </a:xfrm>
            <a:prstGeom prst="rect">
              <a:avLst/>
            </a:prstGeom>
          </p:spPr>
          <p:txBody>
            <a:bodyPr lIns="50800" tIns="50800" rIns="50800" bIns="50800" rtlCol="0" anchor="ctr"/>
            <a:lstStyle/>
            <a:p>
              <a:pPr algn="ctr">
                <a:lnSpc>
                  <a:spcPts val="2659"/>
                </a:lnSpc>
              </a:pPr>
              <a:endParaRPr/>
            </a:p>
          </p:txBody>
        </p:sp>
      </p:grpSp>
      <p:sp>
        <p:nvSpPr>
          <p:cNvPr id="6" name="AutoShape 6">
            <a:extLst>
              <a:ext uri="{FF2B5EF4-FFF2-40B4-BE49-F238E27FC236}">
                <a16:creationId xmlns:a16="http://schemas.microsoft.com/office/drawing/2014/main" id="{37C303CB-54D2-82AE-3759-A6498D2AF20D}"/>
              </a:ext>
            </a:extLst>
          </p:cNvPr>
          <p:cNvSpPr/>
          <p:nvPr/>
        </p:nvSpPr>
        <p:spPr>
          <a:xfrm flipV="1">
            <a:off x="1674746" y="1363618"/>
            <a:ext cx="2134301" cy="0"/>
          </a:xfrm>
          <a:prstGeom prst="line">
            <a:avLst/>
          </a:prstGeom>
          <a:ln w="142875" cap="flat">
            <a:gradFill>
              <a:gsLst>
                <a:gs pos="0">
                  <a:srgbClr val="795AC6">
                    <a:alpha val="4500"/>
                  </a:srgbClr>
                </a:gs>
                <a:gs pos="100000">
                  <a:srgbClr val="5540FF">
                    <a:alpha val="100000"/>
                  </a:srgbClr>
                </a:gs>
              </a:gsLst>
              <a:lin ang="0"/>
            </a:gradFill>
            <a:prstDash val="solid"/>
            <a:headEnd type="none" w="sm" len="sm"/>
            <a:tailEnd type="none" w="sm" len="sm"/>
          </a:ln>
        </p:spPr>
        <p:txBody>
          <a:bodyPr/>
          <a:lstStyle/>
          <a:p>
            <a:endParaRPr lang="en-US"/>
          </a:p>
        </p:txBody>
      </p:sp>
      <p:grpSp>
        <p:nvGrpSpPr>
          <p:cNvPr id="7" name="Group 7">
            <a:extLst>
              <a:ext uri="{FF2B5EF4-FFF2-40B4-BE49-F238E27FC236}">
                <a16:creationId xmlns:a16="http://schemas.microsoft.com/office/drawing/2014/main" id="{DF2A3813-7F4A-1913-9DDB-E3212BF7BE09}"/>
              </a:ext>
            </a:extLst>
          </p:cNvPr>
          <p:cNvGrpSpPr/>
          <p:nvPr/>
        </p:nvGrpSpPr>
        <p:grpSpPr>
          <a:xfrm>
            <a:off x="13921980" y="253168"/>
            <a:ext cx="1042965" cy="1042965"/>
            <a:chOff x="0" y="0"/>
            <a:chExt cx="812800" cy="812800"/>
          </a:xfrm>
        </p:grpSpPr>
        <p:sp>
          <p:nvSpPr>
            <p:cNvPr id="8" name="Freeform 8">
              <a:extLst>
                <a:ext uri="{FF2B5EF4-FFF2-40B4-BE49-F238E27FC236}">
                  <a16:creationId xmlns:a16="http://schemas.microsoft.com/office/drawing/2014/main" id="{2AB8B2FE-01A6-31A0-DA9B-77DE08E0D99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a:extLst>
                <a:ext uri="{FF2B5EF4-FFF2-40B4-BE49-F238E27FC236}">
                  <a16:creationId xmlns:a16="http://schemas.microsoft.com/office/drawing/2014/main" id="{5AC6D275-D0D2-B74D-DFA5-984E1E94AB8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4746C191-8BF8-292A-49FE-433A59540858}"/>
              </a:ext>
            </a:extLst>
          </p:cNvPr>
          <p:cNvSpPr/>
          <p:nvPr/>
        </p:nvSpPr>
        <p:spPr>
          <a:xfrm>
            <a:off x="14291748" y="472972"/>
            <a:ext cx="481391" cy="484918"/>
          </a:xfrm>
          <a:custGeom>
            <a:avLst/>
            <a:gdLst/>
            <a:ahLst/>
            <a:cxnLst/>
            <a:rect l="l" t="t" r="r" b="b"/>
            <a:pathLst>
              <a:path w="481391" h="484918">
                <a:moveTo>
                  <a:pt x="0" y="0"/>
                </a:moveTo>
                <a:lnTo>
                  <a:pt x="481392" y="0"/>
                </a:lnTo>
                <a:lnTo>
                  <a:pt x="481392"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a:extLst>
              <a:ext uri="{FF2B5EF4-FFF2-40B4-BE49-F238E27FC236}">
                <a16:creationId xmlns:a16="http://schemas.microsoft.com/office/drawing/2014/main" id="{FF94CD12-8FFC-DC39-8A1A-0E73660EDAA1}"/>
              </a:ext>
            </a:extLst>
          </p:cNvPr>
          <p:cNvSpPr txBox="1"/>
          <p:nvPr/>
        </p:nvSpPr>
        <p:spPr>
          <a:xfrm>
            <a:off x="334658" y="600181"/>
            <a:ext cx="6524717" cy="615553"/>
          </a:xfrm>
          <a:prstGeom prst="rect">
            <a:avLst/>
          </a:prstGeom>
        </p:spPr>
        <p:txBody>
          <a:bodyPr lIns="0" tIns="0" rIns="0" bIns="0" rtlCol="0" anchor="t">
            <a:spAutoFit/>
          </a:bodyPr>
          <a:lstStyle/>
          <a:p>
            <a:pPr marR="0" lvl="2">
              <a:spcBef>
                <a:spcPts val="200"/>
              </a:spcBef>
            </a:pPr>
            <a:r>
              <a:rPr lang="en-US" sz="4000" b="1" dirty="0">
                <a:effectLst/>
                <a:latin typeface="Times New Roman" panose="02020603050405020304" pitchFamily="18" charset="0"/>
                <a:ea typeface="Times New Roman" panose="02020603050405020304" pitchFamily="18" charset="0"/>
              </a:rPr>
              <a:t>2.1.2. </a:t>
            </a:r>
            <a:r>
              <a:rPr lang="vi-VN" sz="4000" b="1" dirty="0">
                <a:effectLst/>
                <a:latin typeface="Times New Roman" panose="02020603050405020304" pitchFamily="18" charset="0"/>
                <a:ea typeface="Times New Roman" panose="02020603050405020304" pitchFamily="18" charset="0"/>
              </a:rPr>
              <a:t>Pandas</a:t>
            </a:r>
            <a:endParaRPr lang="en-US" sz="4000" b="1" dirty="0">
              <a:effectLst/>
              <a:latin typeface="Times New Roman" panose="02020603050405020304" pitchFamily="18" charset="0"/>
              <a:ea typeface="Times New Roman" panose="02020603050405020304" pitchFamily="18" charset="0"/>
            </a:endParaRPr>
          </a:p>
        </p:txBody>
      </p:sp>
      <p:sp>
        <p:nvSpPr>
          <p:cNvPr id="15" name="TextBox 15">
            <a:extLst>
              <a:ext uri="{FF2B5EF4-FFF2-40B4-BE49-F238E27FC236}">
                <a16:creationId xmlns:a16="http://schemas.microsoft.com/office/drawing/2014/main" id="{34E6EA5B-3D89-CF5B-807C-F546144D7566}"/>
              </a:ext>
            </a:extLst>
          </p:cNvPr>
          <p:cNvSpPr txBox="1"/>
          <p:nvPr/>
        </p:nvSpPr>
        <p:spPr>
          <a:xfrm>
            <a:off x="14961197" y="600181"/>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16" name="TextBox 16">
            <a:extLst>
              <a:ext uri="{FF2B5EF4-FFF2-40B4-BE49-F238E27FC236}">
                <a16:creationId xmlns:a16="http://schemas.microsoft.com/office/drawing/2014/main" id="{70641AC7-855E-C398-AFD3-0786AFE94461}"/>
              </a:ext>
            </a:extLst>
          </p:cNvPr>
          <p:cNvSpPr txBox="1"/>
          <p:nvPr/>
        </p:nvSpPr>
        <p:spPr>
          <a:xfrm>
            <a:off x="653888" y="2156123"/>
            <a:ext cx="8147400" cy="5946308"/>
          </a:xfrm>
          <a:prstGeom prst="rect">
            <a:avLst/>
          </a:prstGeom>
        </p:spPr>
        <p:txBody>
          <a:bodyPr wrap="square" lIns="0" tIns="0" rIns="0" bIns="0" rtlCol="0" anchor="t">
            <a:spAutoFit/>
          </a:bodyPr>
          <a:lstStyle/>
          <a:p>
            <a:pPr marL="0" marR="0" algn="just">
              <a:lnSpc>
                <a:spcPct val="150000"/>
              </a:lnSpc>
            </a:pPr>
            <a:r>
              <a:rPr lang="vi-VN" sz="2000" dirty="0">
                <a:effectLst/>
                <a:latin typeface="Times New Roman" panose="02020603050405020304" pitchFamily="18" charset="0"/>
                <a:ea typeface="Times New Roman" panose="02020603050405020304" pitchFamily="18" charset="0"/>
              </a:rPr>
              <a:t>Mục đích: Pandas là thư viện rất mạnh trong Python, chuyên dụng cho việc xử lý và phân tích dữ liệu, đặc biệt là dữ liệu dạng bảng (DataFrame). Nó cung cấp một loạt các chức năng để xử lý dữ liệu từ các tệp như CSV, Excel, cơ sở dữ liệu SQL, và nhiều nguồn dữ liệu khác.</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Chức năng nổi bật:</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Đọc và ghi tệp CSV: Pandas cho phép dễ dàng đọc dữ liệu từ các tệp CSV vào DataFrame và ghi lại chúng sau khi xử lý.</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Chỉnh sửa dữ liệu: Các chức năng như lọc, phân nhóm, xử lý thiếu dữ liệu (missing data), và thay thế giá trị rất mạnh mẽ.</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Thống kê mô tả: Pandas có các hàm tính toán thống kê như trung bình, phương sai, độ lệch chuẩn, và các chỉ số mô tả khác.</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Dễ dàng thao tác với mảng 2D: Pandas giúp dễ dàng xử lý các mảng 2D và cho phép tính toán nhanh chóng trên dữ liệu lớn.</a:t>
            </a:r>
            <a:endParaRPr lang="en-US" sz="2000" dirty="0">
              <a:effectLst/>
              <a:latin typeface="Times New Roman" panose="02020603050405020304" pitchFamily="18" charset="0"/>
              <a:ea typeface="Times New Roman" panose="02020603050405020304" pitchFamily="18" charset="0"/>
            </a:endParaRPr>
          </a:p>
        </p:txBody>
      </p:sp>
      <p:pic>
        <p:nvPicPr>
          <p:cNvPr id="11" name="Picture 10">
            <a:extLst>
              <a:ext uri="{FF2B5EF4-FFF2-40B4-BE49-F238E27FC236}">
                <a16:creationId xmlns:a16="http://schemas.microsoft.com/office/drawing/2014/main" id="{618D5A33-633F-CD47-FD64-7D7319700515}"/>
              </a:ext>
            </a:extLst>
          </p:cNvPr>
          <p:cNvPicPr>
            <a:picLocks noChangeAspect="1"/>
          </p:cNvPicPr>
          <p:nvPr/>
        </p:nvPicPr>
        <p:blipFill>
          <a:blip r:embed="rId6"/>
          <a:stretch>
            <a:fillRect/>
          </a:stretch>
        </p:blipFill>
        <p:spPr>
          <a:xfrm>
            <a:off x="9829800" y="1570425"/>
            <a:ext cx="7608440" cy="8243603"/>
          </a:xfrm>
          <a:prstGeom prst="rect">
            <a:avLst/>
          </a:prstGeom>
        </p:spPr>
      </p:pic>
    </p:spTree>
    <p:extLst>
      <p:ext uri="{BB962C8B-B14F-4D97-AF65-F5344CB8AC3E}">
        <p14:creationId xmlns:p14="http://schemas.microsoft.com/office/powerpoint/2010/main" val="615210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2C17D950-7E34-4687-8A34-08BFD83E803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8D44D3E-A445-7A14-8F53-5ADA28AAFC59}"/>
              </a:ext>
            </a:extLst>
          </p:cNvPr>
          <p:cNvSpPr/>
          <p:nvPr/>
        </p:nvSpPr>
        <p:spPr>
          <a:xfrm>
            <a:off x="-10834017"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68D41AE9-5542-498B-CF3F-A508EC6A990E}"/>
              </a:ext>
            </a:extLst>
          </p:cNvPr>
          <p:cNvGrpSpPr/>
          <p:nvPr/>
        </p:nvGrpSpPr>
        <p:grpSpPr>
          <a:xfrm>
            <a:off x="-1898958" y="141056"/>
            <a:ext cx="10827637" cy="1855220"/>
            <a:chOff x="0" y="0"/>
            <a:chExt cx="2580798" cy="442197"/>
          </a:xfrm>
        </p:grpSpPr>
        <p:sp>
          <p:nvSpPr>
            <p:cNvPr id="4" name="Freeform 4">
              <a:extLst>
                <a:ext uri="{FF2B5EF4-FFF2-40B4-BE49-F238E27FC236}">
                  <a16:creationId xmlns:a16="http://schemas.microsoft.com/office/drawing/2014/main" id="{D180CDED-2E05-4DE5-F441-B5348051437E}"/>
                </a:ext>
              </a:extLst>
            </p:cNvPr>
            <p:cNvSpPr/>
            <p:nvPr/>
          </p:nvSpPr>
          <p:spPr>
            <a:xfrm>
              <a:off x="0" y="0"/>
              <a:ext cx="2580798" cy="442197"/>
            </a:xfrm>
            <a:custGeom>
              <a:avLst/>
              <a:gdLst/>
              <a:ahLst/>
              <a:cxnLst/>
              <a:rect l="l" t="t" r="r" b="b"/>
              <a:pathLst>
                <a:path w="2580798" h="442197">
                  <a:moveTo>
                    <a:pt x="0" y="0"/>
                  </a:moveTo>
                  <a:lnTo>
                    <a:pt x="2580798" y="0"/>
                  </a:lnTo>
                  <a:lnTo>
                    <a:pt x="2580798" y="442197"/>
                  </a:lnTo>
                  <a:lnTo>
                    <a:pt x="0" y="442197"/>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F7D97BA9-9653-A74D-35BF-1FC4B8DF1F1D}"/>
                </a:ext>
              </a:extLst>
            </p:cNvPr>
            <p:cNvSpPr txBox="1"/>
            <p:nvPr/>
          </p:nvSpPr>
          <p:spPr>
            <a:xfrm>
              <a:off x="0" y="-38100"/>
              <a:ext cx="2580798" cy="480297"/>
            </a:xfrm>
            <a:prstGeom prst="rect">
              <a:avLst/>
            </a:prstGeom>
          </p:spPr>
          <p:txBody>
            <a:bodyPr lIns="50800" tIns="50800" rIns="50800" bIns="50800" rtlCol="0" anchor="ctr"/>
            <a:lstStyle/>
            <a:p>
              <a:pPr algn="ctr">
                <a:lnSpc>
                  <a:spcPts val="2659"/>
                </a:lnSpc>
              </a:pPr>
              <a:endParaRPr/>
            </a:p>
          </p:txBody>
        </p:sp>
      </p:grpSp>
      <p:sp>
        <p:nvSpPr>
          <p:cNvPr id="6" name="AutoShape 6">
            <a:extLst>
              <a:ext uri="{FF2B5EF4-FFF2-40B4-BE49-F238E27FC236}">
                <a16:creationId xmlns:a16="http://schemas.microsoft.com/office/drawing/2014/main" id="{153DFDBE-DA91-0990-C4F7-DC6E41EC4E3E}"/>
              </a:ext>
            </a:extLst>
          </p:cNvPr>
          <p:cNvSpPr/>
          <p:nvPr/>
        </p:nvSpPr>
        <p:spPr>
          <a:xfrm flipV="1">
            <a:off x="1674746" y="1363618"/>
            <a:ext cx="2134301" cy="0"/>
          </a:xfrm>
          <a:prstGeom prst="line">
            <a:avLst/>
          </a:prstGeom>
          <a:ln w="142875" cap="flat">
            <a:gradFill>
              <a:gsLst>
                <a:gs pos="0">
                  <a:srgbClr val="795AC6">
                    <a:alpha val="4500"/>
                  </a:srgbClr>
                </a:gs>
                <a:gs pos="100000">
                  <a:srgbClr val="5540FF">
                    <a:alpha val="100000"/>
                  </a:srgbClr>
                </a:gs>
              </a:gsLst>
              <a:lin ang="0"/>
            </a:gradFill>
            <a:prstDash val="solid"/>
            <a:headEnd type="none" w="sm" len="sm"/>
            <a:tailEnd type="none" w="sm" len="sm"/>
          </a:ln>
        </p:spPr>
        <p:txBody>
          <a:bodyPr/>
          <a:lstStyle/>
          <a:p>
            <a:endParaRPr lang="en-US"/>
          </a:p>
        </p:txBody>
      </p:sp>
      <p:grpSp>
        <p:nvGrpSpPr>
          <p:cNvPr id="7" name="Group 7">
            <a:extLst>
              <a:ext uri="{FF2B5EF4-FFF2-40B4-BE49-F238E27FC236}">
                <a16:creationId xmlns:a16="http://schemas.microsoft.com/office/drawing/2014/main" id="{D37163D2-2C66-C27A-D76A-200CD873AA63}"/>
              </a:ext>
            </a:extLst>
          </p:cNvPr>
          <p:cNvGrpSpPr/>
          <p:nvPr/>
        </p:nvGrpSpPr>
        <p:grpSpPr>
          <a:xfrm>
            <a:off x="13921980" y="253168"/>
            <a:ext cx="1042965" cy="1042965"/>
            <a:chOff x="0" y="0"/>
            <a:chExt cx="812800" cy="812800"/>
          </a:xfrm>
        </p:grpSpPr>
        <p:sp>
          <p:nvSpPr>
            <p:cNvPr id="8" name="Freeform 8">
              <a:extLst>
                <a:ext uri="{FF2B5EF4-FFF2-40B4-BE49-F238E27FC236}">
                  <a16:creationId xmlns:a16="http://schemas.microsoft.com/office/drawing/2014/main" id="{FE156962-B9F7-D8AE-6BF4-793F932846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a:extLst>
                <a:ext uri="{FF2B5EF4-FFF2-40B4-BE49-F238E27FC236}">
                  <a16:creationId xmlns:a16="http://schemas.microsoft.com/office/drawing/2014/main" id="{F3A03C39-C322-D88E-E416-0C41C6FB326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3AD31EAB-C009-B81A-7C56-E297246040F5}"/>
              </a:ext>
            </a:extLst>
          </p:cNvPr>
          <p:cNvSpPr/>
          <p:nvPr/>
        </p:nvSpPr>
        <p:spPr>
          <a:xfrm>
            <a:off x="14291748" y="472972"/>
            <a:ext cx="481391" cy="484918"/>
          </a:xfrm>
          <a:custGeom>
            <a:avLst/>
            <a:gdLst/>
            <a:ahLst/>
            <a:cxnLst/>
            <a:rect l="l" t="t" r="r" b="b"/>
            <a:pathLst>
              <a:path w="481391" h="484918">
                <a:moveTo>
                  <a:pt x="0" y="0"/>
                </a:moveTo>
                <a:lnTo>
                  <a:pt x="481392" y="0"/>
                </a:lnTo>
                <a:lnTo>
                  <a:pt x="481392"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a:extLst>
              <a:ext uri="{FF2B5EF4-FFF2-40B4-BE49-F238E27FC236}">
                <a16:creationId xmlns:a16="http://schemas.microsoft.com/office/drawing/2014/main" id="{70F274A1-0A04-AC97-700F-2273B07BF6D6}"/>
              </a:ext>
            </a:extLst>
          </p:cNvPr>
          <p:cNvSpPr txBox="1"/>
          <p:nvPr/>
        </p:nvSpPr>
        <p:spPr>
          <a:xfrm>
            <a:off x="252501" y="680580"/>
            <a:ext cx="6524717" cy="1231106"/>
          </a:xfrm>
          <a:prstGeom prst="rect">
            <a:avLst/>
          </a:prstGeom>
        </p:spPr>
        <p:txBody>
          <a:bodyPr lIns="0" tIns="0" rIns="0" bIns="0" rtlCol="0" anchor="t">
            <a:spAutoFit/>
          </a:bodyPr>
          <a:lstStyle/>
          <a:p>
            <a:pPr marR="0" lvl="2">
              <a:spcBef>
                <a:spcPts val="200"/>
              </a:spcBef>
            </a:pPr>
            <a:r>
              <a:rPr lang="en-US" sz="4000" b="1" dirty="0">
                <a:effectLst/>
                <a:latin typeface="Times New Roman" panose="02020603050405020304" pitchFamily="18" charset="0"/>
                <a:ea typeface="Times New Roman" panose="02020603050405020304" pitchFamily="18" charset="0"/>
              </a:rPr>
              <a:t>2.1.3 </a:t>
            </a:r>
            <a:r>
              <a:rPr lang="vi-VN" sz="4000" b="1" dirty="0">
                <a:effectLst/>
                <a:latin typeface="Times New Roman" panose="02020603050405020304" pitchFamily="18" charset="0"/>
                <a:ea typeface="Times New Roman" panose="02020603050405020304" pitchFamily="18" charset="0"/>
              </a:rPr>
              <a:t>Một số thư viện khác</a:t>
            </a:r>
            <a:endParaRPr lang="en-US" sz="4000" b="1" dirty="0">
              <a:effectLst/>
              <a:latin typeface="Times New Roman" panose="02020603050405020304" pitchFamily="18" charset="0"/>
              <a:ea typeface="Times New Roman" panose="02020603050405020304" pitchFamily="18" charset="0"/>
            </a:endParaRPr>
          </a:p>
        </p:txBody>
      </p:sp>
      <p:sp>
        <p:nvSpPr>
          <p:cNvPr id="15" name="TextBox 15">
            <a:extLst>
              <a:ext uri="{FF2B5EF4-FFF2-40B4-BE49-F238E27FC236}">
                <a16:creationId xmlns:a16="http://schemas.microsoft.com/office/drawing/2014/main" id="{C898317F-894B-09C2-2DD8-FF2B3016D2A1}"/>
              </a:ext>
            </a:extLst>
          </p:cNvPr>
          <p:cNvSpPr txBox="1"/>
          <p:nvPr/>
        </p:nvSpPr>
        <p:spPr>
          <a:xfrm>
            <a:off x="14961197" y="600181"/>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16" name="TextBox 16">
            <a:extLst>
              <a:ext uri="{FF2B5EF4-FFF2-40B4-BE49-F238E27FC236}">
                <a16:creationId xmlns:a16="http://schemas.microsoft.com/office/drawing/2014/main" id="{1B648A4E-D847-D249-07EB-781346B2AB93}"/>
              </a:ext>
            </a:extLst>
          </p:cNvPr>
          <p:cNvSpPr txBox="1"/>
          <p:nvPr/>
        </p:nvSpPr>
        <p:spPr>
          <a:xfrm>
            <a:off x="653888" y="2156123"/>
            <a:ext cx="8147400" cy="4561313"/>
          </a:xfrm>
          <a:prstGeom prst="rect">
            <a:avLst/>
          </a:prstGeom>
        </p:spPr>
        <p:txBody>
          <a:bodyPr wrap="square" lIns="0" tIns="0" rIns="0" bIns="0" rtlCol="0" anchor="t">
            <a:spAutoFit/>
          </a:bodyPr>
          <a:lstStyle/>
          <a:p>
            <a:pPr marL="342900" marR="0" lvl="0" indent="-342900" algn="just">
              <a:lnSpc>
                <a:spcPct val="150000"/>
              </a:lnSpc>
              <a:buFont typeface="Wingdings" panose="05000000000000000000" pitchFamily="2" charset="2"/>
              <a:buChar char=""/>
            </a:pPr>
            <a:r>
              <a:rPr lang="vi-VN" sz="2000" dirty="0">
                <a:effectLst/>
                <a:latin typeface="Times New Roman" panose="02020603050405020304" pitchFamily="18" charset="0"/>
                <a:ea typeface="Times New Roman" panose="02020603050405020304" pitchFamily="18" charset="0"/>
              </a:rPr>
              <a:t>Thư viện numpy</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Mục đích: Numpy là thư viện cốt lõi để xử lý mảng (array) và các phép toán ma trận. Nó cung cấp các chức năng tính toán nhanh chóng và tối ưu cho dữ liệu số.</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Các chức năng nổi bật:</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np.array(): Tạo mảng Numpy từ một danh sách hoặc tuple.</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np.vstack(): Kết hợp các mảng dọc (theo chiều dọc).</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np.concatenate(): Nối các mảng lại với nhau (theo chiều ngang hoặc dọc).</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np.mean(axis=(0, 1)): Tính giá trị trung bình của các phần tử trong mảng theo chiều.</a:t>
            </a:r>
            <a:endParaRPr lang="en-US" sz="2000" dirty="0">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90B9A9F2-93FA-6F00-1DB5-A887D96A21E6}"/>
              </a:ext>
            </a:extLst>
          </p:cNvPr>
          <p:cNvPicPr>
            <a:picLocks noChangeAspect="1"/>
          </p:cNvPicPr>
          <p:nvPr/>
        </p:nvPicPr>
        <p:blipFill>
          <a:blip r:embed="rId6"/>
          <a:stretch>
            <a:fillRect/>
          </a:stretch>
        </p:blipFill>
        <p:spPr>
          <a:xfrm>
            <a:off x="9753600" y="1790700"/>
            <a:ext cx="7467600" cy="7574471"/>
          </a:xfrm>
          <a:prstGeom prst="rect">
            <a:avLst/>
          </a:prstGeom>
        </p:spPr>
      </p:pic>
    </p:spTree>
    <p:extLst>
      <p:ext uri="{BB962C8B-B14F-4D97-AF65-F5344CB8AC3E}">
        <p14:creationId xmlns:p14="http://schemas.microsoft.com/office/powerpoint/2010/main" val="1267595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FADCB5BE-952E-BA90-9557-E1738915DAC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E01A4B1-4057-A051-8C35-7215B3C588C8}"/>
              </a:ext>
            </a:extLst>
          </p:cNvPr>
          <p:cNvSpPr/>
          <p:nvPr/>
        </p:nvSpPr>
        <p:spPr>
          <a:xfrm>
            <a:off x="-10834017"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FA286E7C-55A0-BA97-2FFF-E3467CC6C706}"/>
              </a:ext>
            </a:extLst>
          </p:cNvPr>
          <p:cNvGrpSpPr/>
          <p:nvPr/>
        </p:nvGrpSpPr>
        <p:grpSpPr>
          <a:xfrm>
            <a:off x="-1898958" y="141056"/>
            <a:ext cx="10827637" cy="1855220"/>
            <a:chOff x="0" y="0"/>
            <a:chExt cx="2580798" cy="442197"/>
          </a:xfrm>
        </p:grpSpPr>
        <p:sp>
          <p:nvSpPr>
            <p:cNvPr id="4" name="Freeform 4">
              <a:extLst>
                <a:ext uri="{FF2B5EF4-FFF2-40B4-BE49-F238E27FC236}">
                  <a16:creationId xmlns:a16="http://schemas.microsoft.com/office/drawing/2014/main" id="{3642225F-A3A3-B95D-438B-BF4D1C2FDAEA}"/>
                </a:ext>
              </a:extLst>
            </p:cNvPr>
            <p:cNvSpPr/>
            <p:nvPr/>
          </p:nvSpPr>
          <p:spPr>
            <a:xfrm>
              <a:off x="0" y="0"/>
              <a:ext cx="2580798" cy="442197"/>
            </a:xfrm>
            <a:custGeom>
              <a:avLst/>
              <a:gdLst/>
              <a:ahLst/>
              <a:cxnLst/>
              <a:rect l="l" t="t" r="r" b="b"/>
              <a:pathLst>
                <a:path w="2580798" h="442197">
                  <a:moveTo>
                    <a:pt x="0" y="0"/>
                  </a:moveTo>
                  <a:lnTo>
                    <a:pt x="2580798" y="0"/>
                  </a:lnTo>
                  <a:lnTo>
                    <a:pt x="2580798" y="442197"/>
                  </a:lnTo>
                  <a:lnTo>
                    <a:pt x="0" y="442197"/>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0771F07A-2C4D-C0D6-E29B-0B9931AAE594}"/>
                </a:ext>
              </a:extLst>
            </p:cNvPr>
            <p:cNvSpPr txBox="1"/>
            <p:nvPr/>
          </p:nvSpPr>
          <p:spPr>
            <a:xfrm>
              <a:off x="0" y="-38100"/>
              <a:ext cx="2580798" cy="48029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211A84F3-8C15-0A83-027C-08B686130B33}"/>
              </a:ext>
            </a:extLst>
          </p:cNvPr>
          <p:cNvGrpSpPr/>
          <p:nvPr/>
        </p:nvGrpSpPr>
        <p:grpSpPr>
          <a:xfrm>
            <a:off x="13921980" y="253168"/>
            <a:ext cx="1042965" cy="1042965"/>
            <a:chOff x="0" y="0"/>
            <a:chExt cx="812800" cy="812800"/>
          </a:xfrm>
        </p:grpSpPr>
        <p:sp>
          <p:nvSpPr>
            <p:cNvPr id="8" name="Freeform 8">
              <a:extLst>
                <a:ext uri="{FF2B5EF4-FFF2-40B4-BE49-F238E27FC236}">
                  <a16:creationId xmlns:a16="http://schemas.microsoft.com/office/drawing/2014/main" id="{80EC5406-0F3F-5227-4A1E-4DE04FAB252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a:extLst>
                <a:ext uri="{FF2B5EF4-FFF2-40B4-BE49-F238E27FC236}">
                  <a16:creationId xmlns:a16="http://schemas.microsoft.com/office/drawing/2014/main" id="{8F4D3BF0-4373-0166-30B1-797FFBFCBCC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917BFC02-5EB3-E483-F190-7F89603A81AB}"/>
              </a:ext>
            </a:extLst>
          </p:cNvPr>
          <p:cNvSpPr/>
          <p:nvPr/>
        </p:nvSpPr>
        <p:spPr>
          <a:xfrm>
            <a:off x="14291748" y="472972"/>
            <a:ext cx="481391" cy="484918"/>
          </a:xfrm>
          <a:custGeom>
            <a:avLst/>
            <a:gdLst/>
            <a:ahLst/>
            <a:cxnLst/>
            <a:rect l="l" t="t" r="r" b="b"/>
            <a:pathLst>
              <a:path w="481391" h="484918">
                <a:moveTo>
                  <a:pt x="0" y="0"/>
                </a:moveTo>
                <a:lnTo>
                  <a:pt x="481392" y="0"/>
                </a:lnTo>
                <a:lnTo>
                  <a:pt x="481392"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a:extLst>
              <a:ext uri="{FF2B5EF4-FFF2-40B4-BE49-F238E27FC236}">
                <a16:creationId xmlns:a16="http://schemas.microsoft.com/office/drawing/2014/main" id="{6F4A3E0D-EBC4-5EA2-CAC6-ADD08F40E18C}"/>
              </a:ext>
            </a:extLst>
          </p:cNvPr>
          <p:cNvSpPr txBox="1"/>
          <p:nvPr/>
        </p:nvSpPr>
        <p:spPr>
          <a:xfrm>
            <a:off x="-159960" y="306485"/>
            <a:ext cx="9501099" cy="1179810"/>
          </a:xfrm>
          <a:prstGeom prst="rect">
            <a:avLst/>
          </a:prstGeom>
        </p:spPr>
        <p:txBody>
          <a:bodyPr wrap="square" lIns="0" tIns="0" rIns="0" bIns="0" rtlCol="0" anchor="t">
            <a:spAutoFit/>
          </a:bodyPr>
          <a:lstStyle/>
          <a:p>
            <a:pPr marR="0" lvl="1" algn="just">
              <a:lnSpc>
                <a:spcPct val="150000"/>
              </a:lnSpc>
              <a:buSzPts val="1400"/>
            </a:pPr>
            <a:r>
              <a:rPr lang="en-US" sz="3000" b="1" dirty="0">
                <a:effectLst/>
                <a:latin typeface="Times New Roman" panose="02020603050405020304" pitchFamily="18" charset="0"/>
                <a:ea typeface="Times New Roman" panose="02020603050405020304" pitchFamily="18" charset="0"/>
              </a:rPr>
              <a:t>2.1 </a:t>
            </a:r>
            <a:r>
              <a:rPr lang="vi-VN" sz="3000" b="1" dirty="0">
                <a:effectLst/>
                <a:latin typeface="Times New Roman" panose="02020603050405020304" pitchFamily="18" charset="0"/>
                <a:ea typeface="Times New Roman" panose="02020603050405020304" pitchFamily="18" charset="0"/>
              </a:rPr>
              <a:t>Xây dựng hệ thống nhận diện màu sắc trong ảnh</a:t>
            </a:r>
            <a:endParaRPr lang="en-US" sz="3000" dirty="0">
              <a:effectLst/>
              <a:latin typeface="Times New Roman" panose="02020603050405020304" pitchFamily="18" charset="0"/>
              <a:ea typeface="Times New Roman" panose="02020603050405020304" pitchFamily="18" charset="0"/>
            </a:endParaRPr>
          </a:p>
          <a:p>
            <a:pPr marR="0" lvl="2">
              <a:spcBef>
                <a:spcPts val="200"/>
              </a:spcBef>
            </a:pPr>
            <a:r>
              <a:rPr lang="en-US" sz="3000" b="1" dirty="0">
                <a:effectLst/>
                <a:latin typeface="Times New Roman" panose="02020603050405020304" pitchFamily="18" charset="0"/>
                <a:ea typeface="Times New Roman" panose="02020603050405020304" pitchFamily="18" charset="0"/>
              </a:rPr>
              <a:t>2.1.1 </a:t>
            </a:r>
            <a:r>
              <a:rPr lang="vi-VN" sz="3000" b="1" dirty="0">
                <a:effectLst/>
                <a:latin typeface="Times New Roman" panose="02020603050405020304" pitchFamily="18" charset="0"/>
                <a:ea typeface="Times New Roman" panose="02020603050405020304" pitchFamily="18" charset="0"/>
              </a:rPr>
              <a:t>Các bước thực hiện</a:t>
            </a:r>
            <a:endParaRPr lang="en-US" sz="3000" b="1" dirty="0">
              <a:effectLst/>
              <a:latin typeface="Times New Roman" panose="02020603050405020304" pitchFamily="18" charset="0"/>
              <a:ea typeface="Times New Roman" panose="02020603050405020304" pitchFamily="18" charset="0"/>
            </a:endParaRPr>
          </a:p>
        </p:txBody>
      </p:sp>
      <p:sp>
        <p:nvSpPr>
          <p:cNvPr id="15" name="TextBox 15">
            <a:extLst>
              <a:ext uri="{FF2B5EF4-FFF2-40B4-BE49-F238E27FC236}">
                <a16:creationId xmlns:a16="http://schemas.microsoft.com/office/drawing/2014/main" id="{6CC73158-2F76-1F9D-766D-9A9D4744A40C}"/>
              </a:ext>
            </a:extLst>
          </p:cNvPr>
          <p:cNvSpPr txBox="1"/>
          <p:nvPr/>
        </p:nvSpPr>
        <p:spPr>
          <a:xfrm>
            <a:off x="14961197" y="600181"/>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16" name="TextBox 16">
            <a:extLst>
              <a:ext uri="{FF2B5EF4-FFF2-40B4-BE49-F238E27FC236}">
                <a16:creationId xmlns:a16="http://schemas.microsoft.com/office/drawing/2014/main" id="{3BAE7964-F967-E261-A84A-23095395ECDC}"/>
              </a:ext>
            </a:extLst>
          </p:cNvPr>
          <p:cNvSpPr txBox="1"/>
          <p:nvPr/>
        </p:nvSpPr>
        <p:spPr>
          <a:xfrm>
            <a:off x="285716" y="1996276"/>
            <a:ext cx="17678400" cy="8260210"/>
          </a:xfrm>
          <a:prstGeom prst="rect">
            <a:avLst/>
          </a:prstGeom>
        </p:spPr>
        <p:txBody>
          <a:bodyPr wrap="square" lIns="0" tIns="0" rIns="0" bIns="0" rtlCol="0" anchor="t">
            <a:spAutoFit/>
          </a:bodyPr>
          <a:lstStyle/>
          <a:p>
            <a:pPr marL="0" marR="0" algn="just">
              <a:lnSpc>
                <a:spcPct val="150000"/>
              </a:lnSpc>
            </a:pPr>
            <a:r>
              <a:rPr lang="vi-VN" dirty="0">
                <a:effectLst/>
                <a:latin typeface="Times New Roman" panose="02020603050405020304" pitchFamily="18" charset="0"/>
                <a:ea typeface="Times New Roman" panose="02020603050405020304" pitchFamily="18" charset="0"/>
              </a:rPr>
              <a:t>Chuẩn bị dữ liệu:</a:t>
            </a:r>
            <a:endParaRPr lang="en-US"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dirty="0">
                <a:effectLst/>
                <a:latin typeface="Times New Roman" panose="02020603050405020304" pitchFamily="18" charset="0"/>
                <a:ea typeface="Times New Roman" panose="02020603050405020304" pitchFamily="18" charset="0"/>
              </a:rPr>
              <a:t>Sử dụng Pandas để đọc tệp CSV chứa thông tin về các màu sắc (RGB và tên màu).</a:t>
            </a:r>
            <a:endParaRPr lang="en-US"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dirty="0">
                <a:effectLst/>
                <a:latin typeface="Times New Roman" panose="02020603050405020304" pitchFamily="18" charset="0"/>
                <a:ea typeface="Times New Roman" panose="02020603050405020304" pitchFamily="18" charset="0"/>
              </a:rPr>
              <a:t>Dữ liệu sẽ bao gồm các cột R, G, B cho các giá trị màu sắc, và ColorName cho tên của màu sắc.</a:t>
            </a:r>
            <a:endParaRPr lang="en-US" dirty="0">
              <a:effectLst/>
              <a:latin typeface="Times New Roman" panose="02020603050405020304" pitchFamily="18" charset="0"/>
              <a:ea typeface="Times New Roman" panose="02020603050405020304" pitchFamily="18" charset="0"/>
            </a:endParaRPr>
          </a:p>
          <a:p>
            <a:pPr marL="0" marR="0" algn="just">
              <a:lnSpc>
                <a:spcPct val="150000"/>
              </a:lnSpc>
            </a:pPr>
            <a:r>
              <a:rPr lang="vi-VN" dirty="0">
                <a:effectLst/>
                <a:latin typeface="Times New Roman" panose="02020603050405020304" pitchFamily="18" charset="0"/>
                <a:ea typeface="Times New Roman" panose="02020603050405020304" pitchFamily="18" charset="0"/>
              </a:rPr>
              <a:t>Đọc ảnh đầu vào:</a:t>
            </a:r>
            <a:endParaRPr lang="en-US"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dirty="0">
                <a:effectLst/>
                <a:latin typeface="Times New Roman" panose="02020603050405020304" pitchFamily="18" charset="0"/>
                <a:ea typeface="Times New Roman" panose="02020603050405020304" pitchFamily="18" charset="0"/>
              </a:rPr>
              <a:t>Sử dụng OpenCV để đọc ảnh đầu vào mà người dùng muốn phân tích màu sắc.</a:t>
            </a:r>
            <a:endParaRPr lang="en-US"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dirty="0">
                <a:effectLst/>
                <a:latin typeface="Times New Roman" panose="02020603050405020304" pitchFamily="18" charset="0"/>
                <a:ea typeface="Times New Roman" panose="02020603050405020304" pitchFamily="18" charset="0"/>
              </a:rPr>
              <a:t>Sau khi đọc ảnh, có thể chuyển đổi không gian màu ảnh từ BGR (mặc định của OpenCV) sang RGB nếu cần thiết.</a:t>
            </a:r>
            <a:endParaRPr lang="en-US" dirty="0">
              <a:effectLst/>
              <a:latin typeface="Times New Roman" panose="02020603050405020304" pitchFamily="18" charset="0"/>
              <a:ea typeface="Times New Roman" panose="02020603050405020304" pitchFamily="18" charset="0"/>
            </a:endParaRPr>
          </a:p>
          <a:p>
            <a:pPr marL="0" marR="0" algn="just">
              <a:lnSpc>
                <a:spcPct val="150000"/>
              </a:lnSpc>
            </a:pPr>
            <a:r>
              <a:rPr lang="vi-VN" dirty="0">
                <a:effectLst/>
                <a:latin typeface="Times New Roman" panose="02020603050405020304" pitchFamily="18" charset="0"/>
                <a:ea typeface="Times New Roman" panose="02020603050405020304" pitchFamily="18" charset="0"/>
              </a:rPr>
              <a:t>Nhận diện màu sắc tại các điểm ảnh:</a:t>
            </a:r>
            <a:endParaRPr lang="en-US"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dirty="0">
                <a:effectLst/>
                <a:latin typeface="Times New Roman" panose="02020603050405020304" pitchFamily="18" charset="0"/>
                <a:ea typeface="Times New Roman" panose="02020603050405020304" pitchFamily="18" charset="0"/>
              </a:rPr>
              <a:t>Khi người dùng click vào một điểm trên ảnh, ta sẽ lấy giá trị màu RGB tại điểm đó và tìm kiếm trong dữ liệu màu sắc (được lưu trong Pandas DataFrame) để tìm tên màu tương ứng gần nhất.</a:t>
            </a:r>
            <a:endParaRPr lang="en-US"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dirty="0">
                <a:effectLst/>
                <a:latin typeface="Times New Roman" panose="02020603050405020304" pitchFamily="18" charset="0"/>
                <a:ea typeface="Times New Roman" panose="02020603050405020304" pitchFamily="18" charset="0"/>
              </a:rPr>
              <a:t>Dùng một thuật toán đo khoảng cách (ví dụ: Euclidean distance) để so sánh màu sắc trong ảnh với các màu đã được gán nhãn trong dữ liệu.</a:t>
            </a:r>
            <a:endParaRPr lang="en-US" dirty="0">
              <a:effectLst/>
              <a:latin typeface="Times New Roman" panose="02020603050405020304" pitchFamily="18" charset="0"/>
              <a:ea typeface="Times New Roman" panose="02020603050405020304" pitchFamily="18" charset="0"/>
            </a:endParaRPr>
          </a:p>
          <a:p>
            <a:pPr marL="0" marR="0" algn="just">
              <a:lnSpc>
                <a:spcPct val="150000"/>
              </a:lnSpc>
            </a:pPr>
            <a:r>
              <a:rPr lang="vi-VN" dirty="0">
                <a:effectLst/>
                <a:latin typeface="Times New Roman" panose="02020603050405020304" pitchFamily="18" charset="0"/>
                <a:ea typeface="Times New Roman" panose="02020603050405020304" pitchFamily="18" charset="0"/>
              </a:rPr>
              <a:t>Hiển thị kết quả:</a:t>
            </a:r>
            <a:endParaRPr lang="en-US"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dirty="0">
                <a:effectLst/>
                <a:latin typeface="Times New Roman" panose="02020603050405020304" pitchFamily="18" charset="0"/>
                <a:ea typeface="Times New Roman" panose="02020603050405020304" pitchFamily="18" charset="0"/>
              </a:rPr>
              <a:t>Sau khi nhận diện được màu sắc, hệ thống sẽ trả về tên màu sắc cùng với giá trị RGB tại điểm ảnh mà người dùng chọn.</a:t>
            </a:r>
            <a:endParaRPr lang="en-US"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dirty="0">
                <a:effectLst/>
                <a:latin typeface="Times New Roman" panose="02020603050405020304" pitchFamily="18" charset="0"/>
                <a:ea typeface="Times New Roman" panose="02020603050405020304" pitchFamily="18" charset="0"/>
              </a:rPr>
              <a:t>Có thể hiển thị thông tin này trực tiếp trên giao diện hoặc thông qua cửa sổ terminal.</a:t>
            </a:r>
            <a:endParaRPr lang="en-US"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dirty="0">
                <a:effectLst/>
                <a:latin typeface="Times New Roman" panose="02020603050405020304" pitchFamily="18" charset="0"/>
                <a:ea typeface="Times New Roman" panose="02020603050405020304" pitchFamily="18" charset="0"/>
              </a:rPr>
              <a:t>Hệ thống nhận diện màu sắc được xây dựng theo mô hình MVC (Model-View-Controller):</a:t>
            </a:r>
            <a:endParaRPr lang="en-US" dirty="0">
              <a:effectLst/>
              <a:latin typeface="Times New Roman" panose="02020603050405020304" pitchFamily="18" charset="0"/>
              <a:ea typeface="Times New Roman" panose="02020603050405020304" pitchFamily="18" charset="0"/>
            </a:endParaRPr>
          </a:p>
          <a:p>
            <a:pPr marL="914400" marR="0" algn="just">
              <a:lnSpc>
                <a:spcPct val="150000"/>
              </a:lnSpc>
            </a:pPr>
            <a:r>
              <a:rPr lang="vi-VN" dirty="0">
                <a:effectLst/>
                <a:latin typeface="Times New Roman" panose="02020603050405020304" pitchFamily="18" charset="0"/>
                <a:ea typeface="Times New Roman" panose="02020603050405020304" pitchFamily="18" charset="0"/>
              </a:rPr>
              <a:t>Model: Chứa mã huấn luyện mô hình SVM, lưu trữ thông tin độ chính xác và xử lý dữ liệu.</a:t>
            </a:r>
            <a:endParaRPr lang="en-US" dirty="0">
              <a:effectLst/>
              <a:latin typeface="Times New Roman" panose="02020603050405020304" pitchFamily="18" charset="0"/>
              <a:ea typeface="Times New Roman" panose="02020603050405020304" pitchFamily="18" charset="0"/>
            </a:endParaRPr>
          </a:p>
          <a:p>
            <a:pPr marL="914400" marR="0" algn="just">
              <a:lnSpc>
                <a:spcPct val="150000"/>
              </a:lnSpc>
            </a:pPr>
            <a:r>
              <a:rPr lang="vi-VN" dirty="0">
                <a:effectLst/>
                <a:latin typeface="Times New Roman" panose="02020603050405020304" pitchFamily="18" charset="0"/>
                <a:ea typeface="Times New Roman" panose="02020603050405020304" pitchFamily="18" charset="0"/>
              </a:rPr>
              <a:t>View: Cho phép người dùng chọn ảnh, nhấp chuột để nhận diện màu sắc tại từng điểm.</a:t>
            </a:r>
            <a:endParaRPr lang="en-US" dirty="0">
              <a:effectLst/>
              <a:latin typeface="Times New Roman" panose="02020603050405020304" pitchFamily="18" charset="0"/>
              <a:ea typeface="Times New Roman" panose="02020603050405020304" pitchFamily="18" charset="0"/>
            </a:endParaRPr>
          </a:p>
          <a:p>
            <a:pPr marL="914400" marR="0" algn="just">
              <a:lnSpc>
                <a:spcPct val="150000"/>
              </a:lnSpc>
            </a:pPr>
            <a:r>
              <a:rPr lang="vi-VN" dirty="0">
                <a:effectLst/>
                <a:latin typeface="Times New Roman" panose="02020603050405020304" pitchFamily="18" charset="0"/>
                <a:ea typeface="Times New Roman" panose="02020603050405020304" pitchFamily="18" charset="0"/>
              </a:rPr>
              <a:t>Controller: Điều phối logic nhận diện, tương tác giữa người dùng và mô hình.</a:t>
            </a:r>
            <a:endParaRPr lang="en-US" dirty="0">
              <a:effectLst/>
              <a:latin typeface="Times New Roman" panose="02020603050405020304" pitchFamily="18" charset="0"/>
              <a:ea typeface="Times New Roman" panose="02020603050405020304" pitchFamily="18" charset="0"/>
            </a:endParaRPr>
          </a:p>
          <a:p>
            <a:pPr marL="0" marR="0" algn="just">
              <a:lnSpc>
                <a:spcPct val="150000"/>
              </a:lnSpc>
            </a:pPr>
            <a:r>
              <a:rPr lang="vi-VN" dirty="0">
                <a:effectLst/>
                <a:latin typeface="Times New Roman" panose="02020603050405020304" pitchFamily="18" charset="0"/>
                <a:ea typeface="Times New Roman" panose="02020603050405020304" pitchFamily="18" charset="0"/>
              </a:rPr>
              <a:t>Quy trình thực hiện: Huấn luyện mô hình: Mô hình SVM được huấn luyện trên các ảnh gán nhãn, với độ chính xác đạt 98%.</a:t>
            </a:r>
            <a:endParaRPr lang="en-US" dirty="0">
              <a:effectLst/>
              <a:latin typeface="Times New Roman" panose="02020603050405020304" pitchFamily="18" charset="0"/>
              <a:ea typeface="Times New Roman" panose="02020603050405020304" pitchFamily="18" charset="0"/>
            </a:endParaRPr>
          </a:p>
          <a:p>
            <a:pPr marL="0" marR="0" algn="just">
              <a:lnSpc>
                <a:spcPct val="150000"/>
              </a:lnSpc>
            </a:pPr>
            <a:r>
              <a:rPr lang="vi-VN" dirty="0">
                <a:effectLst/>
                <a:latin typeface="Times New Roman" panose="02020603050405020304" pitchFamily="18" charset="0"/>
                <a:ea typeface="Times New Roman" panose="02020603050405020304" pitchFamily="18" charset="0"/>
              </a:rPr>
              <a:t>Chọn ảnh đầu vào: Người dùng chọn ảnh thông qua giao diện.</a:t>
            </a:r>
            <a:endParaRPr lang="en-US" dirty="0">
              <a:effectLst/>
              <a:latin typeface="Times New Roman" panose="02020603050405020304" pitchFamily="18" charset="0"/>
              <a:ea typeface="Times New Roman" panose="02020603050405020304" pitchFamily="18" charset="0"/>
            </a:endParaRPr>
          </a:p>
          <a:p>
            <a:pPr marL="0" marR="0" algn="just">
              <a:lnSpc>
                <a:spcPct val="150000"/>
              </a:lnSpc>
            </a:pPr>
            <a:r>
              <a:rPr lang="vi-VN" dirty="0">
                <a:effectLst/>
                <a:latin typeface="Times New Roman" panose="02020603050405020304" pitchFamily="18" charset="0"/>
                <a:ea typeface="Times New Roman" panose="02020603050405020304" pitchFamily="18" charset="0"/>
              </a:rPr>
              <a:t>Nhận diện màu sắc: Người dùng nhấp vào một điểm bất kỳ trên ảnh, hệ thống sẽ trả về giá trị RGB và nhãn màu.</a:t>
            </a:r>
            <a:endParaRPr lang="en-US"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20722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B647D4D7-C752-5D49-EF1D-5B5EF2FC1C5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A3E80F-74B0-B055-B2F5-A2EA8334D671}"/>
              </a:ext>
            </a:extLst>
          </p:cNvPr>
          <p:cNvSpPr/>
          <p:nvPr/>
        </p:nvSpPr>
        <p:spPr>
          <a:xfrm>
            <a:off x="-10834017"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7B1B7279-593E-DE06-94B9-41E05CD4557B}"/>
              </a:ext>
            </a:extLst>
          </p:cNvPr>
          <p:cNvGrpSpPr/>
          <p:nvPr/>
        </p:nvGrpSpPr>
        <p:grpSpPr>
          <a:xfrm>
            <a:off x="-1898958" y="141056"/>
            <a:ext cx="10827637" cy="1855220"/>
            <a:chOff x="0" y="0"/>
            <a:chExt cx="2580798" cy="442197"/>
          </a:xfrm>
        </p:grpSpPr>
        <p:sp>
          <p:nvSpPr>
            <p:cNvPr id="4" name="Freeform 4">
              <a:extLst>
                <a:ext uri="{FF2B5EF4-FFF2-40B4-BE49-F238E27FC236}">
                  <a16:creationId xmlns:a16="http://schemas.microsoft.com/office/drawing/2014/main" id="{56118DAD-2DDF-005E-3827-673D42E88074}"/>
                </a:ext>
              </a:extLst>
            </p:cNvPr>
            <p:cNvSpPr/>
            <p:nvPr/>
          </p:nvSpPr>
          <p:spPr>
            <a:xfrm>
              <a:off x="0" y="0"/>
              <a:ext cx="2580798" cy="442197"/>
            </a:xfrm>
            <a:custGeom>
              <a:avLst/>
              <a:gdLst/>
              <a:ahLst/>
              <a:cxnLst/>
              <a:rect l="l" t="t" r="r" b="b"/>
              <a:pathLst>
                <a:path w="2580798" h="442197">
                  <a:moveTo>
                    <a:pt x="0" y="0"/>
                  </a:moveTo>
                  <a:lnTo>
                    <a:pt x="2580798" y="0"/>
                  </a:lnTo>
                  <a:lnTo>
                    <a:pt x="2580798" y="442197"/>
                  </a:lnTo>
                  <a:lnTo>
                    <a:pt x="0" y="442197"/>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5AB446B6-BB2B-2AB5-F602-A79800DA8A27}"/>
                </a:ext>
              </a:extLst>
            </p:cNvPr>
            <p:cNvSpPr txBox="1"/>
            <p:nvPr/>
          </p:nvSpPr>
          <p:spPr>
            <a:xfrm>
              <a:off x="0" y="-38100"/>
              <a:ext cx="2580798" cy="48029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B5217211-5F00-3735-81F2-7EA885227805}"/>
              </a:ext>
            </a:extLst>
          </p:cNvPr>
          <p:cNvGrpSpPr/>
          <p:nvPr/>
        </p:nvGrpSpPr>
        <p:grpSpPr>
          <a:xfrm>
            <a:off x="13921980" y="253168"/>
            <a:ext cx="1042965" cy="1042965"/>
            <a:chOff x="0" y="0"/>
            <a:chExt cx="812800" cy="812800"/>
          </a:xfrm>
        </p:grpSpPr>
        <p:sp>
          <p:nvSpPr>
            <p:cNvPr id="8" name="Freeform 8">
              <a:extLst>
                <a:ext uri="{FF2B5EF4-FFF2-40B4-BE49-F238E27FC236}">
                  <a16:creationId xmlns:a16="http://schemas.microsoft.com/office/drawing/2014/main" id="{A91CCE2B-FDF6-191C-29BB-FD33ACF1247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a:extLst>
                <a:ext uri="{FF2B5EF4-FFF2-40B4-BE49-F238E27FC236}">
                  <a16:creationId xmlns:a16="http://schemas.microsoft.com/office/drawing/2014/main" id="{7E62C180-5AFE-C1CF-9EF2-6EE5CA8FF77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D67BF123-BE82-E177-D567-682B53B9A031}"/>
              </a:ext>
            </a:extLst>
          </p:cNvPr>
          <p:cNvSpPr/>
          <p:nvPr/>
        </p:nvSpPr>
        <p:spPr>
          <a:xfrm>
            <a:off x="14291748" y="472972"/>
            <a:ext cx="481391" cy="484918"/>
          </a:xfrm>
          <a:custGeom>
            <a:avLst/>
            <a:gdLst/>
            <a:ahLst/>
            <a:cxnLst/>
            <a:rect l="l" t="t" r="r" b="b"/>
            <a:pathLst>
              <a:path w="481391" h="484918">
                <a:moveTo>
                  <a:pt x="0" y="0"/>
                </a:moveTo>
                <a:lnTo>
                  <a:pt x="481392" y="0"/>
                </a:lnTo>
                <a:lnTo>
                  <a:pt x="481392"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a:extLst>
              <a:ext uri="{FF2B5EF4-FFF2-40B4-BE49-F238E27FC236}">
                <a16:creationId xmlns:a16="http://schemas.microsoft.com/office/drawing/2014/main" id="{4E2FC6BE-0B7E-6F31-F759-FA68BFA071BF}"/>
              </a:ext>
            </a:extLst>
          </p:cNvPr>
          <p:cNvSpPr txBox="1"/>
          <p:nvPr/>
        </p:nvSpPr>
        <p:spPr>
          <a:xfrm>
            <a:off x="-478390" y="614838"/>
            <a:ext cx="9501099" cy="461665"/>
          </a:xfrm>
          <a:prstGeom prst="rect">
            <a:avLst/>
          </a:prstGeom>
        </p:spPr>
        <p:txBody>
          <a:bodyPr wrap="square" lIns="0" tIns="0" rIns="0" bIns="0" rtlCol="0" anchor="t">
            <a:spAutoFit/>
          </a:bodyPr>
          <a:lstStyle/>
          <a:p>
            <a:pPr lvl="2">
              <a:spcBef>
                <a:spcPts val="200"/>
              </a:spcBef>
            </a:pPr>
            <a:r>
              <a:rPr lang="en-US" sz="3000" b="1" dirty="0">
                <a:effectLst/>
                <a:latin typeface="Times New Roman" panose="02020603050405020304" pitchFamily="18" charset="0"/>
                <a:ea typeface="Times New Roman" panose="02020603050405020304" pitchFamily="18" charset="0"/>
              </a:rPr>
              <a:t>2.1.2 </a:t>
            </a:r>
            <a:r>
              <a:rPr lang="vi-VN" sz="3000" b="1" dirty="0">
                <a:effectLst/>
                <a:latin typeface="Times New Roman" panose="02020603050405020304" pitchFamily="18" charset="0"/>
                <a:ea typeface="Times New Roman" panose="02020603050405020304" pitchFamily="18" charset="0"/>
              </a:rPr>
              <a:t>Một số mã nguồn quan trọng</a:t>
            </a:r>
            <a:endParaRPr lang="en-US" sz="3000" b="1" dirty="0">
              <a:effectLst/>
              <a:latin typeface="Times New Roman" panose="02020603050405020304" pitchFamily="18" charset="0"/>
              <a:ea typeface="Times New Roman" panose="02020603050405020304" pitchFamily="18" charset="0"/>
            </a:endParaRPr>
          </a:p>
        </p:txBody>
      </p:sp>
      <p:sp>
        <p:nvSpPr>
          <p:cNvPr id="15" name="TextBox 15">
            <a:extLst>
              <a:ext uri="{FF2B5EF4-FFF2-40B4-BE49-F238E27FC236}">
                <a16:creationId xmlns:a16="http://schemas.microsoft.com/office/drawing/2014/main" id="{2ABE2528-77FB-8B4E-8E65-9D9BBDCA10EC}"/>
              </a:ext>
            </a:extLst>
          </p:cNvPr>
          <p:cNvSpPr txBox="1"/>
          <p:nvPr/>
        </p:nvSpPr>
        <p:spPr>
          <a:xfrm>
            <a:off x="14961197" y="600181"/>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16" name="TextBox 16">
            <a:extLst>
              <a:ext uri="{FF2B5EF4-FFF2-40B4-BE49-F238E27FC236}">
                <a16:creationId xmlns:a16="http://schemas.microsoft.com/office/drawing/2014/main" id="{6E35D70B-5C1D-3E2C-D2D6-397D98039A7A}"/>
              </a:ext>
            </a:extLst>
          </p:cNvPr>
          <p:cNvSpPr txBox="1"/>
          <p:nvPr/>
        </p:nvSpPr>
        <p:spPr>
          <a:xfrm>
            <a:off x="838200" y="1981758"/>
            <a:ext cx="17678400" cy="609526"/>
          </a:xfrm>
          <a:prstGeom prst="rect">
            <a:avLst/>
          </a:prstGeom>
        </p:spPr>
        <p:txBody>
          <a:bodyPr wrap="square" lIns="0" tIns="0" rIns="0" bIns="0" rtlCol="0" anchor="t">
            <a:spAutoFit/>
          </a:bodyPr>
          <a:lstStyle/>
          <a:p>
            <a:pPr marL="0" marR="0" algn="just">
              <a:lnSpc>
                <a:spcPct val="150000"/>
              </a:lnSpc>
            </a:pPr>
            <a:r>
              <a:rPr lang="vi-VN" sz="3000" b="1" dirty="0">
                <a:effectLst/>
                <a:latin typeface="Times New Roman" panose="02020603050405020304" pitchFamily="18" charset="0"/>
                <a:ea typeface="Times New Roman" panose="02020603050405020304" pitchFamily="18" charset="0"/>
              </a:rPr>
              <a:t>SVM</a:t>
            </a:r>
            <a:endParaRPr lang="en-US" sz="30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833134E4-C802-FF80-7D9C-C2A03C44FAD2}"/>
              </a:ext>
            </a:extLst>
          </p:cNvPr>
          <p:cNvPicPr>
            <a:picLocks noChangeAspect="1"/>
          </p:cNvPicPr>
          <p:nvPr/>
        </p:nvPicPr>
        <p:blipFill>
          <a:blip r:embed="rId6"/>
          <a:stretch>
            <a:fillRect/>
          </a:stretch>
        </p:blipFill>
        <p:spPr>
          <a:xfrm>
            <a:off x="4168806" y="2681901"/>
            <a:ext cx="9823470" cy="7103110"/>
          </a:xfrm>
          <a:prstGeom prst="rect">
            <a:avLst/>
          </a:prstGeom>
        </p:spPr>
      </p:pic>
    </p:spTree>
    <p:extLst>
      <p:ext uri="{BB962C8B-B14F-4D97-AF65-F5344CB8AC3E}">
        <p14:creationId xmlns:p14="http://schemas.microsoft.com/office/powerpoint/2010/main" val="7650431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C60A6899-4AD7-DD7F-1968-37675D624F5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267E759-0EE7-2E74-A077-10747C4396BE}"/>
              </a:ext>
            </a:extLst>
          </p:cNvPr>
          <p:cNvSpPr/>
          <p:nvPr/>
        </p:nvSpPr>
        <p:spPr>
          <a:xfrm>
            <a:off x="-10834017"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E98DFBB6-28F6-1304-404D-F1D0406C7C5C}"/>
              </a:ext>
            </a:extLst>
          </p:cNvPr>
          <p:cNvGrpSpPr/>
          <p:nvPr/>
        </p:nvGrpSpPr>
        <p:grpSpPr>
          <a:xfrm>
            <a:off x="-1898958" y="141056"/>
            <a:ext cx="10827637" cy="1855220"/>
            <a:chOff x="0" y="0"/>
            <a:chExt cx="2580798" cy="442197"/>
          </a:xfrm>
        </p:grpSpPr>
        <p:sp>
          <p:nvSpPr>
            <p:cNvPr id="4" name="Freeform 4">
              <a:extLst>
                <a:ext uri="{FF2B5EF4-FFF2-40B4-BE49-F238E27FC236}">
                  <a16:creationId xmlns:a16="http://schemas.microsoft.com/office/drawing/2014/main" id="{1666D574-E307-69F9-616A-2802A6994993}"/>
                </a:ext>
              </a:extLst>
            </p:cNvPr>
            <p:cNvSpPr/>
            <p:nvPr/>
          </p:nvSpPr>
          <p:spPr>
            <a:xfrm>
              <a:off x="0" y="0"/>
              <a:ext cx="2580798" cy="442197"/>
            </a:xfrm>
            <a:custGeom>
              <a:avLst/>
              <a:gdLst/>
              <a:ahLst/>
              <a:cxnLst/>
              <a:rect l="l" t="t" r="r" b="b"/>
              <a:pathLst>
                <a:path w="2580798" h="442197">
                  <a:moveTo>
                    <a:pt x="0" y="0"/>
                  </a:moveTo>
                  <a:lnTo>
                    <a:pt x="2580798" y="0"/>
                  </a:lnTo>
                  <a:lnTo>
                    <a:pt x="2580798" y="442197"/>
                  </a:lnTo>
                  <a:lnTo>
                    <a:pt x="0" y="442197"/>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D0E9210A-9C04-C630-9C7F-D97FA19A4F6E}"/>
                </a:ext>
              </a:extLst>
            </p:cNvPr>
            <p:cNvSpPr txBox="1"/>
            <p:nvPr/>
          </p:nvSpPr>
          <p:spPr>
            <a:xfrm>
              <a:off x="0" y="-38100"/>
              <a:ext cx="2580798" cy="48029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1A7943F5-917F-5A28-40D6-B6B6B8FC9959}"/>
              </a:ext>
            </a:extLst>
          </p:cNvPr>
          <p:cNvGrpSpPr/>
          <p:nvPr/>
        </p:nvGrpSpPr>
        <p:grpSpPr>
          <a:xfrm>
            <a:off x="13921980" y="253168"/>
            <a:ext cx="1042965" cy="1042965"/>
            <a:chOff x="0" y="0"/>
            <a:chExt cx="812800" cy="812800"/>
          </a:xfrm>
        </p:grpSpPr>
        <p:sp>
          <p:nvSpPr>
            <p:cNvPr id="8" name="Freeform 8">
              <a:extLst>
                <a:ext uri="{FF2B5EF4-FFF2-40B4-BE49-F238E27FC236}">
                  <a16:creationId xmlns:a16="http://schemas.microsoft.com/office/drawing/2014/main" id="{31F07B04-B4A3-5CAD-22CA-82A6ECB0DB8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a:extLst>
                <a:ext uri="{FF2B5EF4-FFF2-40B4-BE49-F238E27FC236}">
                  <a16:creationId xmlns:a16="http://schemas.microsoft.com/office/drawing/2014/main" id="{6ED1CE84-EA85-6E3B-AF7D-052B5250EF7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3F45E97A-4A79-CC96-C2AA-69E62FE2D8F2}"/>
              </a:ext>
            </a:extLst>
          </p:cNvPr>
          <p:cNvSpPr/>
          <p:nvPr/>
        </p:nvSpPr>
        <p:spPr>
          <a:xfrm>
            <a:off x="14291748" y="472972"/>
            <a:ext cx="481391" cy="484918"/>
          </a:xfrm>
          <a:custGeom>
            <a:avLst/>
            <a:gdLst/>
            <a:ahLst/>
            <a:cxnLst/>
            <a:rect l="l" t="t" r="r" b="b"/>
            <a:pathLst>
              <a:path w="481391" h="484918">
                <a:moveTo>
                  <a:pt x="0" y="0"/>
                </a:moveTo>
                <a:lnTo>
                  <a:pt x="481392" y="0"/>
                </a:lnTo>
                <a:lnTo>
                  <a:pt x="481392"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a:extLst>
              <a:ext uri="{FF2B5EF4-FFF2-40B4-BE49-F238E27FC236}">
                <a16:creationId xmlns:a16="http://schemas.microsoft.com/office/drawing/2014/main" id="{AB8FA720-6885-C162-56B8-BEEEF1178CE0}"/>
              </a:ext>
            </a:extLst>
          </p:cNvPr>
          <p:cNvSpPr txBox="1"/>
          <p:nvPr/>
        </p:nvSpPr>
        <p:spPr>
          <a:xfrm>
            <a:off x="-478390" y="614838"/>
            <a:ext cx="9501099" cy="461665"/>
          </a:xfrm>
          <a:prstGeom prst="rect">
            <a:avLst/>
          </a:prstGeom>
        </p:spPr>
        <p:txBody>
          <a:bodyPr wrap="square" lIns="0" tIns="0" rIns="0" bIns="0" rtlCol="0" anchor="t">
            <a:spAutoFit/>
          </a:bodyPr>
          <a:lstStyle/>
          <a:p>
            <a:pPr lvl="2">
              <a:spcBef>
                <a:spcPts val="200"/>
              </a:spcBef>
            </a:pPr>
            <a:r>
              <a:rPr lang="en-US" sz="3000" b="1" dirty="0">
                <a:effectLst/>
                <a:latin typeface="Times New Roman" panose="02020603050405020304" pitchFamily="18" charset="0"/>
                <a:ea typeface="Times New Roman" panose="02020603050405020304" pitchFamily="18" charset="0"/>
              </a:rPr>
              <a:t>2.1.2 </a:t>
            </a:r>
            <a:r>
              <a:rPr lang="vi-VN" sz="3000" b="1" dirty="0">
                <a:effectLst/>
                <a:latin typeface="Times New Roman" panose="02020603050405020304" pitchFamily="18" charset="0"/>
                <a:ea typeface="Times New Roman" panose="02020603050405020304" pitchFamily="18" charset="0"/>
              </a:rPr>
              <a:t>Một số mã nguồn quan trọng</a:t>
            </a:r>
            <a:endParaRPr lang="en-US" sz="3000" b="1" dirty="0">
              <a:effectLst/>
              <a:latin typeface="Times New Roman" panose="02020603050405020304" pitchFamily="18" charset="0"/>
              <a:ea typeface="Times New Roman" panose="02020603050405020304" pitchFamily="18" charset="0"/>
            </a:endParaRPr>
          </a:p>
        </p:txBody>
      </p:sp>
      <p:sp>
        <p:nvSpPr>
          <p:cNvPr id="15" name="TextBox 15">
            <a:extLst>
              <a:ext uri="{FF2B5EF4-FFF2-40B4-BE49-F238E27FC236}">
                <a16:creationId xmlns:a16="http://schemas.microsoft.com/office/drawing/2014/main" id="{849F9C10-60B7-70DD-7250-13649CF6CEAD}"/>
              </a:ext>
            </a:extLst>
          </p:cNvPr>
          <p:cNvSpPr txBox="1"/>
          <p:nvPr/>
        </p:nvSpPr>
        <p:spPr>
          <a:xfrm>
            <a:off x="14961197" y="600181"/>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16" name="TextBox 16">
            <a:extLst>
              <a:ext uri="{FF2B5EF4-FFF2-40B4-BE49-F238E27FC236}">
                <a16:creationId xmlns:a16="http://schemas.microsoft.com/office/drawing/2014/main" id="{51EC3339-08B9-297F-EA77-F1B87EA67D29}"/>
              </a:ext>
            </a:extLst>
          </p:cNvPr>
          <p:cNvSpPr txBox="1"/>
          <p:nvPr/>
        </p:nvSpPr>
        <p:spPr>
          <a:xfrm>
            <a:off x="838200" y="1981758"/>
            <a:ext cx="17678400" cy="650178"/>
          </a:xfrm>
          <a:prstGeom prst="rect">
            <a:avLst/>
          </a:prstGeom>
        </p:spPr>
        <p:txBody>
          <a:bodyPr wrap="square" lIns="0" tIns="0" rIns="0" bIns="0" rtlCol="0" anchor="t">
            <a:spAutoFit/>
          </a:bodyPr>
          <a:lstStyle/>
          <a:p>
            <a:pPr marL="0" marR="0" algn="just">
              <a:lnSpc>
                <a:spcPct val="150000"/>
              </a:lnSpc>
            </a:pPr>
            <a:r>
              <a:rPr lang="vi-VN" sz="3200" dirty="0">
                <a:effectLst/>
                <a:latin typeface="Times New Roman" panose="02020603050405020304" pitchFamily="18" charset="0"/>
                <a:ea typeface="Times New Roman" panose="02020603050405020304" pitchFamily="18" charset="0"/>
              </a:rPr>
              <a:t>K-NN</a:t>
            </a:r>
            <a:endParaRPr lang="en-US" sz="3200" dirty="0">
              <a:effectLst/>
              <a:latin typeface="Times New Roman" panose="02020603050405020304" pitchFamily="18" charset="0"/>
              <a:ea typeface="Times New Roman" panose="02020603050405020304" pitchFamily="18" charset="0"/>
            </a:endParaRPr>
          </a:p>
        </p:txBody>
      </p:sp>
      <p:pic>
        <p:nvPicPr>
          <p:cNvPr id="11" name="Picture 10">
            <a:extLst>
              <a:ext uri="{FF2B5EF4-FFF2-40B4-BE49-F238E27FC236}">
                <a16:creationId xmlns:a16="http://schemas.microsoft.com/office/drawing/2014/main" id="{0D21E3B3-9F0D-1570-13EC-EC9C261EAB00}"/>
              </a:ext>
            </a:extLst>
          </p:cNvPr>
          <p:cNvPicPr>
            <a:picLocks noChangeAspect="1"/>
          </p:cNvPicPr>
          <p:nvPr/>
        </p:nvPicPr>
        <p:blipFill>
          <a:blip r:embed="rId6"/>
          <a:stretch>
            <a:fillRect/>
          </a:stretch>
        </p:blipFill>
        <p:spPr>
          <a:xfrm>
            <a:off x="3882333" y="2681901"/>
            <a:ext cx="10650110" cy="7282400"/>
          </a:xfrm>
          <a:prstGeom prst="rect">
            <a:avLst/>
          </a:prstGeom>
        </p:spPr>
      </p:pic>
    </p:spTree>
    <p:extLst>
      <p:ext uri="{BB962C8B-B14F-4D97-AF65-F5344CB8AC3E}">
        <p14:creationId xmlns:p14="http://schemas.microsoft.com/office/powerpoint/2010/main" val="2743204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72316082-7456-79D5-A59B-07EC7C5C83D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D2D054-C33F-33FA-2C5E-87912F330F91}"/>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a:extLst>
              <a:ext uri="{FF2B5EF4-FFF2-40B4-BE49-F238E27FC236}">
                <a16:creationId xmlns:a16="http://schemas.microsoft.com/office/drawing/2014/main" id="{74BCBE20-6996-C412-FA35-9CF363F22719}"/>
              </a:ext>
            </a:extLst>
          </p:cNvPr>
          <p:cNvPicPr>
            <a:picLocks noChangeAspect="1"/>
          </p:cNvPicPr>
          <p:nvPr/>
        </p:nvPicPr>
        <p:blipFill>
          <a:blip r:embed="rId4">
            <a:alphaModFix amt="79000"/>
          </a:blip>
          <a:srcRect/>
          <a:stretch>
            <a:fillRect/>
          </a:stretch>
        </p:blipFill>
        <p:spPr>
          <a:xfrm>
            <a:off x="1279153" y="1913509"/>
            <a:ext cx="7287857" cy="2441432"/>
          </a:xfrm>
          <a:prstGeom prst="rect">
            <a:avLst/>
          </a:prstGeom>
        </p:spPr>
      </p:pic>
      <p:sp>
        <p:nvSpPr>
          <p:cNvPr id="4" name="AutoShape 4">
            <a:extLst>
              <a:ext uri="{FF2B5EF4-FFF2-40B4-BE49-F238E27FC236}">
                <a16:creationId xmlns:a16="http://schemas.microsoft.com/office/drawing/2014/main" id="{84800C7B-D1D9-D7CA-2461-D242E78B01F7}"/>
              </a:ext>
            </a:extLst>
          </p:cNvPr>
          <p:cNvSpPr/>
          <p:nvPr/>
        </p:nvSpPr>
        <p:spPr>
          <a:xfrm>
            <a:off x="8778064" y="3609059"/>
            <a:ext cx="1210781" cy="0"/>
          </a:xfrm>
          <a:prstGeom prst="line">
            <a:avLst/>
          </a:prstGeom>
          <a:ln w="142875" cap="flat">
            <a:gradFill>
              <a:gsLst>
                <a:gs pos="0">
                  <a:srgbClr val="3428BA">
                    <a:alpha val="100000"/>
                  </a:srgbClr>
                </a:gs>
                <a:gs pos="100000">
                  <a:srgbClr val="5FA2DB">
                    <a:alpha val="100000"/>
                  </a:srgbClr>
                </a:gs>
              </a:gsLst>
              <a:lin ang="0"/>
            </a:gradFill>
            <a:prstDash val="solid"/>
            <a:headEnd type="none" w="sm" len="sm"/>
            <a:tailEnd type="none" w="sm" len="sm"/>
          </a:ln>
        </p:spPr>
        <p:txBody>
          <a:bodyPr/>
          <a:lstStyle/>
          <a:p>
            <a:endParaRPr lang="en-US"/>
          </a:p>
        </p:txBody>
      </p:sp>
      <p:grpSp>
        <p:nvGrpSpPr>
          <p:cNvPr id="5" name="Group 5">
            <a:extLst>
              <a:ext uri="{FF2B5EF4-FFF2-40B4-BE49-F238E27FC236}">
                <a16:creationId xmlns:a16="http://schemas.microsoft.com/office/drawing/2014/main" id="{F345B66A-ED7C-C066-C243-496821138906}"/>
              </a:ext>
            </a:extLst>
          </p:cNvPr>
          <p:cNvGrpSpPr/>
          <p:nvPr/>
        </p:nvGrpSpPr>
        <p:grpSpPr>
          <a:xfrm>
            <a:off x="3775960" y="702611"/>
            <a:ext cx="1042965" cy="1042965"/>
            <a:chOff x="0" y="0"/>
            <a:chExt cx="812800" cy="812800"/>
          </a:xfrm>
        </p:grpSpPr>
        <p:sp>
          <p:nvSpPr>
            <p:cNvPr id="6" name="Freeform 6">
              <a:extLst>
                <a:ext uri="{FF2B5EF4-FFF2-40B4-BE49-F238E27FC236}">
                  <a16:creationId xmlns:a16="http://schemas.microsoft.com/office/drawing/2014/main" id="{04A7E4F2-01B1-5253-087E-83197C6509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7" name="TextBox 7">
              <a:extLst>
                <a:ext uri="{FF2B5EF4-FFF2-40B4-BE49-F238E27FC236}">
                  <a16:creationId xmlns:a16="http://schemas.microsoft.com/office/drawing/2014/main" id="{A2F26662-5658-0F67-DBE8-4BAEB1B5D40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a:extLst>
              <a:ext uri="{FF2B5EF4-FFF2-40B4-BE49-F238E27FC236}">
                <a16:creationId xmlns:a16="http://schemas.microsoft.com/office/drawing/2014/main" id="{E6A71A5D-BD77-FEF2-19E7-BE0EBC76EF3A}"/>
              </a:ext>
            </a:extLst>
          </p:cNvPr>
          <p:cNvSpPr/>
          <p:nvPr/>
        </p:nvSpPr>
        <p:spPr>
          <a:xfrm>
            <a:off x="4169990" y="981634"/>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a:extLst>
              <a:ext uri="{FF2B5EF4-FFF2-40B4-BE49-F238E27FC236}">
                <a16:creationId xmlns:a16="http://schemas.microsoft.com/office/drawing/2014/main" id="{4DB14392-BC7A-2134-F11B-26CB5D7C3FA2}"/>
              </a:ext>
            </a:extLst>
          </p:cNvPr>
          <p:cNvGrpSpPr/>
          <p:nvPr/>
        </p:nvGrpSpPr>
        <p:grpSpPr>
          <a:xfrm>
            <a:off x="14268488" y="-276452"/>
            <a:ext cx="5077990" cy="5077990"/>
            <a:chOff x="0" y="0"/>
            <a:chExt cx="812800" cy="812800"/>
          </a:xfrm>
        </p:grpSpPr>
        <p:sp>
          <p:nvSpPr>
            <p:cNvPr id="10" name="Freeform 10">
              <a:extLst>
                <a:ext uri="{FF2B5EF4-FFF2-40B4-BE49-F238E27FC236}">
                  <a16:creationId xmlns:a16="http://schemas.microsoft.com/office/drawing/2014/main" id="{AA768761-58F6-A5A7-34B7-6445C39B140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11" name="TextBox 11">
              <a:extLst>
                <a:ext uri="{FF2B5EF4-FFF2-40B4-BE49-F238E27FC236}">
                  <a16:creationId xmlns:a16="http://schemas.microsoft.com/office/drawing/2014/main" id="{FEFD8AC0-A1E5-6F6E-F591-8E6CDFD6FC0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a:extLst>
              <a:ext uri="{FF2B5EF4-FFF2-40B4-BE49-F238E27FC236}">
                <a16:creationId xmlns:a16="http://schemas.microsoft.com/office/drawing/2014/main" id="{CFC352EF-6CDF-B223-2E75-74C9C00238DE}"/>
              </a:ext>
            </a:extLst>
          </p:cNvPr>
          <p:cNvSpPr/>
          <p:nvPr/>
        </p:nvSpPr>
        <p:spPr>
          <a:xfrm>
            <a:off x="11382286" y="1247365"/>
            <a:ext cx="5435815" cy="5805239"/>
          </a:xfrm>
          <a:custGeom>
            <a:avLst/>
            <a:gdLst/>
            <a:ahLst/>
            <a:cxnLst/>
            <a:rect l="l" t="t" r="r" b="b"/>
            <a:pathLst>
              <a:path w="5435815" h="5805239">
                <a:moveTo>
                  <a:pt x="0" y="0"/>
                </a:moveTo>
                <a:lnTo>
                  <a:pt x="5435814" y="0"/>
                </a:lnTo>
                <a:lnTo>
                  <a:pt x="5435814" y="5805239"/>
                </a:lnTo>
                <a:lnTo>
                  <a:pt x="0" y="58052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TextBox 13">
            <a:extLst>
              <a:ext uri="{FF2B5EF4-FFF2-40B4-BE49-F238E27FC236}">
                <a16:creationId xmlns:a16="http://schemas.microsoft.com/office/drawing/2014/main" id="{3639954A-6FCE-1E64-A66D-3252B76C0D19}"/>
              </a:ext>
            </a:extLst>
          </p:cNvPr>
          <p:cNvSpPr txBox="1"/>
          <p:nvPr/>
        </p:nvSpPr>
        <p:spPr>
          <a:xfrm>
            <a:off x="3321770" y="2158900"/>
            <a:ext cx="9666363" cy="1219116"/>
          </a:xfrm>
          <a:prstGeom prst="rect">
            <a:avLst/>
          </a:prstGeom>
        </p:spPr>
        <p:txBody>
          <a:bodyPr lIns="0" tIns="0" rIns="0" bIns="0" rtlCol="0" anchor="t">
            <a:spAutoFit/>
          </a:bodyPr>
          <a:lstStyle/>
          <a:p>
            <a:pPr marL="0" marR="0" algn="ctr">
              <a:lnSpc>
                <a:spcPct val="150000"/>
              </a:lnSpc>
              <a:spcAft>
                <a:spcPts val="1200"/>
              </a:spcAft>
            </a:pPr>
            <a:r>
              <a:rPr lang="vi-VN" sz="6000" b="1" dirty="0">
                <a:solidFill>
                  <a:schemeClr val="tx2">
                    <a:lumMod val="60000"/>
                    <a:lumOff val="40000"/>
                  </a:schemeClr>
                </a:solidFill>
                <a:effectLst/>
                <a:latin typeface="Times New Roman" panose="02020603050405020304" pitchFamily="18" charset="0"/>
                <a:ea typeface="Times New Roman" panose="02020603050405020304" pitchFamily="18" charset="0"/>
              </a:rPr>
              <a:t>Chương 1: Cơ sở lý thuyết</a:t>
            </a:r>
            <a:endParaRPr lang="en-US" sz="6000" b="1" dirty="0">
              <a:solidFill>
                <a:schemeClr val="tx2">
                  <a:lumMod val="60000"/>
                  <a:lumOff val="40000"/>
                </a:schemeClr>
              </a:solidFill>
              <a:effectLst/>
              <a:latin typeface="Times New Roman" panose="02020603050405020304" pitchFamily="18" charset="0"/>
              <a:ea typeface="Times New Roman" panose="02020603050405020304" pitchFamily="18" charset="0"/>
            </a:endParaRPr>
          </a:p>
        </p:txBody>
      </p:sp>
      <p:sp>
        <p:nvSpPr>
          <p:cNvPr id="14" name="TextBox 14">
            <a:extLst>
              <a:ext uri="{FF2B5EF4-FFF2-40B4-BE49-F238E27FC236}">
                <a16:creationId xmlns:a16="http://schemas.microsoft.com/office/drawing/2014/main" id="{E1A53684-CE45-AE3A-F6E4-AB25023BDB0F}"/>
              </a:ext>
            </a:extLst>
          </p:cNvPr>
          <p:cNvSpPr txBox="1"/>
          <p:nvPr/>
        </p:nvSpPr>
        <p:spPr>
          <a:xfrm>
            <a:off x="4888020" y="1044698"/>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sp>
        <p:nvSpPr>
          <p:cNvPr id="16" name="Freeform 16">
            <a:extLst>
              <a:ext uri="{FF2B5EF4-FFF2-40B4-BE49-F238E27FC236}">
                <a16:creationId xmlns:a16="http://schemas.microsoft.com/office/drawing/2014/main" id="{C3C62E4C-0384-B27F-2EDC-EB8DB4954006}"/>
              </a:ext>
            </a:extLst>
          </p:cNvPr>
          <p:cNvSpPr/>
          <p:nvPr/>
        </p:nvSpPr>
        <p:spPr>
          <a:xfrm>
            <a:off x="3858617" y="8318867"/>
            <a:ext cx="438826" cy="438826"/>
          </a:xfrm>
          <a:custGeom>
            <a:avLst/>
            <a:gdLst/>
            <a:ahLst/>
            <a:cxnLst/>
            <a:rect l="l" t="t" r="r" b="b"/>
            <a:pathLst>
              <a:path w="438826" h="438826">
                <a:moveTo>
                  <a:pt x="0" y="0"/>
                </a:moveTo>
                <a:lnTo>
                  <a:pt x="438826" y="0"/>
                </a:lnTo>
                <a:lnTo>
                  <a:pt x="438826" y="438825"/>
                </a:lnTo>
                <a:lnTo>
                  <a:pt x="0" y="4388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extLst>
      <p:ext uri="{BB962C8B-B14F-4D97-AF65-F5344CB8AC3E}">
        <p14:creationId xmlns:p14="http://schemas.microsoft.com/office/powerpoint/2010/main" val="3981586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8FD35083-11B5-D5CD-751B-C3BF60606B1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8B503D4-5FFB-1485-6C05-57A13CD56A8A}"/>
              </a:ext>
            </a:extLst>
          </p:cNvPr>
          <p:cNvSpPr/>
          <p:nvPr/>
        </p:nvSpPr>
        <p:spPr>
          <a:xfrm>
            <a:off x="-10834017"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98A34384-265D-3CA8-964F-FECDAB3CC217}"/>
              </a:ext>
            </a:extLst>
          </p:cNvPr>
          <p:cNvGrpSpPr/>
          <p:nvPr/>
        </p:nvGrpSpPr>
        <p:grpSpPr>
          <a:xfrm>
            <a:off x="-1898958" y="141056"/>
            <a:ext cx="10827637" cy="1855220"/>
            <a:chOff x="0" y="0"/>
            <a:chExt cx="2580798" cy="442197"/>
          </a:xfrm>
        </p:grpSpPr>
        <p:sp>
          <p:nvSpPr>
            <p:cNvPr id="4" name="Freeform 4">
              <a:extLst>
                <a:ext uri="{FF2B5EF4-FFF2-40B4-BE49-F238E27FC236}">
                  <a16:creationId xmlns:a16="http://schemas.microsoft.com/office/drawing/2014/main" id="{E1EA5CB8-C46C-92C1-7DFE-BFDB10673D07}"/>
                </a:ext>
              </a:extLst>
            </p:cNvPr>
            <p:cNvSpPr/>
            <p:nvPr/>
          </p:nvSpPr>
          <p:spPr>
            <a:xfrm>
              <a:off x="0" y="0"/>
              <a:ext cx="2580798" cy="442197"/>
            </a:xfrm>
            <a:custGeom>
              <a:avLst/>
              <a:gdLst/>
              <a:ahLst/>
              <a:cxnLst/>
              <a:rect l="l" t="t" r="r" b="b"/>
              <a:pathLst>
                <a:path w="2580798" h="442197">
                  <a:moveTo>
                    <a:pt x="0" y="0"/>
                  </a:moveTo>
                  <a:lnTo>
                    <a:pt x="2580798" y="0"/>
                  </a:lnTo>
                  <a:lnTo>
                    <a:pt x="2580798" y="442197"/>
                  </a:lnTo>
                  <a:lnTo>
                    <a:pt x="0" y="442197"/>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04D2F74E-A2B5-4911-808B-109FC3F9BA62}"/>
                </a:ext>
              </a:extLst>
            </p:cNvPr>
            <p:cNvSpPr txBox="1"/>
            <p:nvPr/>
          </p:nvSpPr>
          <p:spPr>
            <a:xfrm>
              <a:off x="0" y="-38100"/>
              <a:ext cx="2580798" cy="48029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F36E0933-873B-20D8-28F8-E908D2DF0206}"/>
              </a:ext>
            </a:extLst>
          </p:cNvPr>
          <p:cNvGrpSpPr/>
          <p:nvPr/>
        </p:nvGrpSpPr>
        <p:grpSpPr>
          <a:xfrm>
            <a:off x="13921980" y="253168"/>
            <a:ext cx="1042965" cy="1042965"/>
            <a:chOff x="0" y="0"/>
            <a:chExt cx="812800" cy="812800"/>
          </a:xfrm>
        </p:grpSpPr>
        <p:sp>
          <p:nvSpPr>
            <p:cNvPr id="8" name="Freeform 8">
              <a:extLst>
                <a:ext uri="{FF2B5EF4-FFF2-40B4-BE49-F238E27FC236}">
                  <a16:creationId xmlns:a16="http://schemas.microsoft.com/office/drawing/2014/main" id="{B97A76D1-0920-8274-DB15-C10204220DA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a:extLst>
                <a:ext uri="{FF2B5EF4-FFF2-40B4-BE49-F238E27FC236}">
                  <a16:creationId xmlns:a16="http://schemas.microsoft.com/office/drawing/2014/main" id="{BDBFBA42-9F96-5368-63D6-1F2D08EC3B87}"/>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0C77F2D3-9A2C-A97D-1E17-CE1745D761A3}"/>
              </a:ext>
            </a:extLst>
          </p:cNvPr>
          <p:cNvSpPr/>
          <p:nvPr/>
        </p:nvSpPr>
        <p:spPr>
          <a:xfrm>
            <a:off x="14291748" y="472972"/>
            <a:ext cx="481391" cy="484918"/>
          </a:xfrm>
          <a:custGeom>
            <a:avLst/>
            <a:gdLst/>
            <a:ahLst/>
            <a:cxnLst/>
            <a:rect l="l" t="t" r="r" b="b"/>
            <a:pathLst>
              <a:path w="481391" h="484918">
                <a:moveTo>
                  <a:pt x="0" y="0"/>
                </a:moveTo>
                <a:lnTo>
                  <a:pt x="481392" y="0"/>
                </a:lnTo>
                <a:lnTo>
                  <a:pt x="481392"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a:extLst>
              <a:ext uri="{FF2B5EF4-FFF2-40B4-BE49-F238E27FC236}">
                <a16:creationId xmlns:a16="http://schemas.microsoft.com/office/drawing/2014/main" id="{B52EF961-25EB-9C82-7A93-4F79322293D1}"/>
              </a:ext>
            </a:extLst>
          </p:cNvPr>
          <p:cNvSpPr txBox="1"/>
          <p:nvPr/>
        </p:nvSpPr>
        <p:spPr>
          <a:xfrm>
            <a:off x="-478390" y="614838"/>
            <a:ext cx="9501099" cy="461665"/>
          </a:xfrm>
          <a:prstGeom prst="rect">
            <a:avLst/>
          </a:prstGeom>
        </p:spPr>
        <p:txBody>
          <a:bodyPr wrap="square" lIns="0" tIns="0" rIns="0" bIns="0" rtlCol="0" anchor="t">
            <a:spAutoFit/>
          </a:bodyPr>
          <a:lstStyle/>
          <a:p>
            <a:pPr lvl="2">
              <a:spcBef>
                <a:spcPts val="200"/>
              </a:spcBef>
            </a:pPr>
            <a:r>
              <a:rPr lang="en-US" sz="3000" b="1" dirty="0">
                <a:effectLst/>
                <a:latin typeface="Times New Roman" panose="02020603050405020304" pitchFamily="18" charset="0"/>
                <a:ea typeface="Times New Roman" panose="02020603050405020304" pitchFamily="18" charset="0"/>
              </a:rPr>
              <a:t>2.1.2 </a:t>
            </a:r>
            <a:r>
              <a:rPr lang="vi-VN" sz="3000" b="1" dirty="0">
                <a:effectLst/>
                <a:latin typeface="Times New Roman" panose="02020603050405020304" pitchFamily="18" charset="0"/>
                <a:ea typeface="Times New Roman" panose="02020603050405020304" pitchFamily="18" charset="0"/>
              </a:rPr>
              <a:t>Một số mã nguồn quan trọng</a:t>
            </a:r>
            <a:endParaRPr lang="en-US" sz="3000" b="1" dirty="0">
              <a:effectLst/>
              <a:latin typeface="Times New Roman" panose="02020603050405020304" pitchFamily="18" charset="0"/>
              <a:ea typeface="Times New Roman" panose="02020603050405020304" pitchFamily="18" charset="0"/>
            </a:endParaRPr>
          </a:p>
        </p:txBody>
      </p:sp>
      <p:sp>
        <p:nvSpPr>
          <p:cNvPr id="15" name="TextBox 15">
            <a:extLst>
              <a:ext uri="{FF2B5EF4-FFF2-40B4-BE49-F238E27FC236}">
                <a16:creationId xmlns:a16="http://schemas.microsoft.com/office/drawing/2014/main" id="{B9BEBF30-7DF3-9D11-20FA-7DB42A442ADA}"/>
              </a:ext>
            </a:extLst>
          </p:cNvPr>
          <p:cNvSpPr txBox="1"/>
          <p:nvPr/>
        </p:nvSpPr>
        <p:spPr>
          <a:xfrm>
            <a:off x="14961197" y="600181"/>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16" name="TextBox 16">
            <a:extLst>
              <a:ext uri="{FF2B5EF4-FFF2-40B4-BE49-F238E27FC236}">
                <a16:creationId xmlns:a16="http://schemas.microsoft.com/office/drawing/2014/main" id="{992835F6-42D9-4E74-91F1-1A79BDB4F989}"/>
              </a:ext>
            </a:extLst>
          </p:cNvPr>
          <p:cNvSpPr txBox="1"/>
          <p:nvPr/>
        </p:nvSpPr>
        <p:spPr>
          <a:xfrm>
            <a:off x="838200" y="1981758"/>
            <a:ext cx="17678400" cy="650178"/>
          </a:xfrm>
          <a:prstGeom prst="rect">
            <a:avLst/>
          </a:prstGeom>
        </p:spPr>
        <p:txBody>
          <a:bodyPr wrap="square" lIns="0" tIns="0" rIns="0" bIns="0" rtlCol="0" anchor="t">
            <a:spAutoFit/>
          </a:bodyPr>
          <a:lstStyle/>
          <a:p>
            <a:pPr marL="0" marR="0" algn="just">
              <a:lnSpc>
                <a:spcPct val="150000"/>
              </a:lnSpc>
            </a:pPr>
            <a:r>
              <a:rPr lang="vi-VN" sz="3200" dirty="0">
                <a:effectLst/>
                <a:latin typeface="Times New Roman" panose="02020603050405020304" pitchFamily="18" charset="0"/>
                <a:ea typeface="Times New Roman" panose="02020603050405020304" pitchFamily="18" charset="0"/>
              </a:rPr>
              <a:t>DecisionTree</a:t>
            </a:r>
            <a:endParaRPr lang="en-US" sz="32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9AF0A926-6360-F4AF-61FE-47FCEC4974D2}"/>
              </a:ext>
            </a:extLst>
          </p:cNvPr>
          <p:cNvPicPr>
            <a:picLocks noChangeAspect="1"/>
          </p:cNvPicPr>
          <p:nvPr/>
        </p:nvPicPr>
        <p:blipFill>
          <a:blip r:embed="rId6"/>
          <a:stretch>
            <a:fillRect/>
          </a:stretch>
        </p:blipFill>
        <p:spPr>
          <a:xfrm>
            <a:off x="1461079" y="2787852"/>
            <a:ext cx="7467600" cy="7307270"/>
          </a:xfrm>
          <a:prstGeom prst="rect">
            <a:avLst/>
          </a:prstGeom>
        </p:spPr>
      </p:pic>
      <p:pic>
        <p:nvPicPr>
          <p:cNvPr id="12" name="Picture 11">
            <a:extLst>
              <a:ext uri="{FF2B5EF4-FFF2-40B4-BE49-F238E27FC236}">
                <a16:creationId xmlns:a16="http://schemas.microsoft.com/office/drawing/2014/main" id="{88335568-3738-5F41-ADE9-62E35A1140DF}"/>
              </a:ext>
            </a:extLst>
          </p:cNvPr>
          <p:cNvPicPr>
            <a:picLocks noChangeAspect="1"/>
          </p:cNvPicPr>
          <p:nvPr/>
        </p:nvPicPr>
        <p:blipFill>
          <a:blip r:embed="rId7"/>
          <a:stretch>
            <a:fillRect/>
          </a:stretch>
        </p:blipFill>
        <p:spPr>
          <a:xfrm>
            <a:off x="9194431" y="2819706"/>
            <a:ext cx="7467600" cy="7307270"/>
          </a:xfrm>
          <a:prstGeom prst="rect">
            <a:avLst/>
          </a:prstGeom>
        </p:spPr>
      </p:pic>
    </p:spTree>
    <p:extLst>
      <p:ext uri="{BB962C8B-B14F-4D97-AF65-F5344CB8AC3E}">
        <p14:creationId xmlns:p14="http://schemas.microsoft.com/office/powerpoint/2010/main" val="3177597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F1603A5A-E2C2-63A1-953A-3FA527E2924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4E4097B-0DE1-0A96-4E27-86C7C0698DD8}"/>
              </a:ext>
            </a:extLst>
          </p:cNvPr>
          <p:cNvSpPr/>
          <p:nvPr/>
        </p:nvSpPr>
        <p:spPr>
          <a:xfrm>
            <a:off x="-10834017"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0B887260-F174-A7C2-2EEA-F0F47EB7D449}"/>
              </a:ext>
            </a:extLst>
          </p:cNvPr>
          <p:cNvGrpSpPr/>
          <p:nvPr/>
        </p:nvGrpSpPr>
        <p:grpSpPr>
          <a:xfrm>
            <a:off x="-1898958" y="141056"/>
            <a:ext cx="10827637" cy="1855220"/>
            <a:chOff x="0" y="0"/>
            <a:chExt cx="2580798" cy="442197"/>
          </a:xfrm>
        </p:grpSpPr>
        <p:sp>
          <p:nvSpPr>
            <p:cNvPr id="4" name="Freeform 4">
              <a:extLst>
                <a:ext uri="{FF2B5EF4-FFF2-40B4-BE49-F238E27FC236}">
                  <a16:creationId xmlns:a16="http://schemas.microsoft.com/office/drawing/2014/main" id="{51AED9BD-E96D-B70E-855F-A71A6F5F249A}"/>
                </a:ext>
              </a:extLst>
            </p:cNvPr>
            <p:cNvSpPr/>
            <p:nvPr/>
          </p:nvSpPr>
          <p:spPr>
            <a:xfrm>
              <a:off x="0" y="0"/>
              <a:ext cx="2580798" cy="442197"/>
            </a:xfrm>
            <a:custGeom>
              <a:avLst/>
              <a:gdLst/>
              <a:ahLst/>
              <a:cxnLst/>
              <a:rect l="l" t="t" r="r" b="b"/>
              <a:pathLst>
                <a:path w="2580798" h="442197">
                  <a:moveTo>
                    <a:pt x="0" y="0"/>
                  </a:moveTo>
                  <a:lnTo>
                    <a:pt x="2580798" y="0"/>
                  </a:lnTo>
                  <a:lnTo>
                    <a:pt x="2580798" y="442197"/>
                  </a:lnTo>
                  <a:lnTo>
                    <a:pt x="0" y="442197"/>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EB1D9533-E787-F724-7780-96C65F1C0F15}"/>
                </a:ext>
              </a:extLst>
            </p:cNvPr>
            <p:cNvSpPr txBox="1"/>
            <p:nvPr/>
          </p:nvSpPr>
          <p:spPr>
            <a:xfrm>
              <a:off x="0" y="-38100"/>
              <a:ext cx="2580798" cy="48029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1159FBD7-A6FF-5690-14EA-1EB99970A0FD}"/>
              </a:ext>
            </a:extLst>
          </p:cNvPr>
          <p:cNvGrpSpPr/>
          <p:nvPr/>
        </p:nvGrpSpPr>
        <p:grpSpPr>
          <a:xfrm>
            <a:off x="13921980" y="253168"/>
            <a:ext cx="1042965" cy="1042965"/>
            <a:chOff x="0" y="0"/>
            <a:chExt cx="812800" cy="812800"/>
          </a:xfrm>
        </p:grpSpPr>
        <p:sp>
          <p:nvSpPr>
            <p:cNvPr id="8" name="Freeform 8">
              <a:extLst>
                <a:ext uri="{FF2B5EF4-FFF2-40B4-BE49-F238E27FC236}">
                  <a16:creationId xmlns:a16="http://schemas.microsoft.com/office/drawing/2014/main" id="{4315D806-36AA-14A8-800B-36D64B3CDCD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a:extLst>
                <a:ext uri="{FF2B5EF4-FFF2-40B4-BE49-F238E27FC236}">
                  <a16:creationId xmlns:a16="http://schemas.microsoft.com/office/drawing/2014/main" id="{49A988F4-BEA5-E8BC-2D09-678E222F8F5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0A49C7C1-86FC-DECF-3B8D-38F36C20476B}"/>
              </a:ext>
            </a:extLst>
          </p:cNvPr>
          <p:cNvSpPr/>
          <p:nvPr/>
        </p:nvSpPr>
        <p:spPr>
          <a:xfrm>
            <a:off x="14291748" y="472972"/>
            <a:ext cx="481391" cy="484918"/>
          </a:xfrm>
          <a:custGeom>
            <a:avLst/>
            <a:gdLst/>
            <a:ahLst/>
            <a:cxnLst/>
            <a:rect l="l" t="t" r="r" b="b"/>
            <a:pathLst>
              <a:path w="481391" h="484918">
                <a:moveTo>
                  <a:pt x="0" y="0"/>
                </a:moveTo>
                <a:lnTo>
                  <a:pt x="481392" y="0"/>
                </a:lnTo>
                <a:lnTo>
                  <a:pt x="481392"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TextBox 15">
            <a:extLst>
              <a:ext uri="{FF2B5EF4-FFF2-40B4-BE49-F238E27FC236}">
                <a16:creationId xmlns:a16="http://schemas.microsoft.com/office/drawing/2014/main" id="{F72F1BBF-94E0-2721-6A2A-2BB62D924105}"/>
              </a:ext>
            </a:extLst>
          </p:cNvPr>
          <p:cNvSpPr txBox="1"/>
          <p:nvPr/>
        </p:nvSpPr>
        <p:spPr>
          <a:xfrm>
            <a:off x="14961197" y="600181"/>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16" name="TextBox 16">
            <a:extLst>
              <a:ext uri="{FF2B5EF4-FFF2-40B4-BE49-F238E27FC236}">
                <a16:creationId xmlns:a16="http://schemas.microsoft.com/office/drawing/2014/main" id="{B39F55D5-7199-75D7-FDC9-D02A6B2D2A13}"/>
              </a:ext>
            </a:extLst>
          </p:cNvPr>
          <p:cNvSpPr txBox="1"/>
          <p:nvPr/>
        </p:nvSpPr>
        <p:spPr>
          <a:xfrm>
            <a:off x="89479" y="548177"/>
            <a:ext cx="17678400" cy="650178"/>
          </a:xfrm>
          <a:prstGeom prst="rect">
            <a:avLst/>
          </a:prstGeom>
        </p:spPr>
        <p:txBody>
          <a:bodyPr wrap="square" lIns="0" tIns="0" rIns="0" bIns="0" rtlCol="0" anchor="t">
            <a:spAutoFit/>
          </a:bodyPr>
          <a:lstStyle/>
          <a:p>
            <a:pPr marL="0" marR="0" algn="just">
              <a:lnSpc>
                <a:spcPct val="150000"/>
              </a:lnSpc>
            </a:pPr>
            <a:r>
              <a:rPr lang="vi-VN" sz="3200" dirty="0">
                <a:effectLst/>
                <a:latin typeface="Times New Roman" panose="02020603050405020304" pitchFamily="18" charset="0"/>
                <a:ea typeface="Times New Roman" panose="02020603050405020304" pitchFamily="18" charset="0"/>
              </a:rPr>
              <a:t>Huấn luyện mô hình với thuật toán được chọn</a:t>
            </a:r>
            <a:endParaRPr lang="en-US" sz="32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9076C893-72BD-B5E6-C313-AAB94EC64F11}"/>
              </a:ext>
            </a:extLst>
          </p:cNvPr>
          <p:cNvPicPr>
            <a:picLocks noChangeAspect="1"/>
          </p:cNvPicPr>
          <p:nvPr/>
        </p:nvPicPr>
        <p:blipFill>
          <a:blip r:embed="rId6"/>
          <a:stretch>
            <a:fillRect/>
          </a:stretch>
        </p:blipFill>
        <p:spPr>
          <a:xfrm>
            <a:off x="2590800" y="2681901"/>
            <a:ext cx="13106400" cy="7534470"/>
          </a:xfrm>
          <a:prstGeom prst="rect">
            <a:avLst/>
          </a:prstGeom>
        </p:spPr>
      </p:pic>
    </p:spTree>
    <p:extLst>
      <p:ext uri="{BB962C8B-B14F-4D97-AF65-F5344CB8AC3E}">
        <p14:creationId xmlns:p14="http://schemas.microsoft.com/office/powerpoint/2010/main" val="3860096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CDD13A67-C278-A1EF-3BF5-622B6EC505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9065B7-8C38-8512-716B-16189344B45A}"/>
              </a:ext>
            </a:extLst>
          </p:cNvPr>
          <p:cNvSpPr/>
          <p:nvPr/>
        </p:nvSpPr>
        <p:spPr>
          <a:xfrm>
            <a:off x="-10834017"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08E1F89A-2F77-B286-0C57-46D7BEC2E590}"/>
              </a:ext>
            </a:extLst>
          </p:cNvPr>
          <p:cNvGrpSpPr/>
          <p:nvPr/>
        </p:nvGrpSpPr>
        <p:grpSpPr>
          <a:xfrm>
            <a:off x="-1898958" y="141056"/>
            <a:ext cx="10827637" cy="1855220"/>
            <a:chOff x="0" y="0"/>
            <a:chExt cx="2580798" cy="442197"/>
          </a:xfrm>
        </p:grpSpPr>
        <p:sp>
          <p:nvSpPr>
            <p:cNvPr id="4" name="Freeform 4">
              <a:extLst>
                <a:ext uri="{FF2B5EF4-FFF2-40B4-BE49-F238E27FC236}">
                  <a16:creationId xmlns:a16="http://schemas.microsoft.com/office/drawing/2014/main" id="{1F7198C2-22C9-79D9-2037-48D29A3888AF}"/>
                </a:ext>
              </a:extLst>
            </p:cNvPr>
            <p:cNvSpPr/>
            <p:nvPr/>
          </p:nvSpPr>
          <p:spPr>
            <a:xfrm>
              <a:off x="0" y="0"/>
              <a:ext cx="2580798" cy="442197"/>
            </a:xfrm>
            <a:custGeom>
              <a:avLst/>
              <a:gdLst/>
              <a:ahLst/>
              <a:cxnLst/>
              <a:rect l="l" t="t" r="r" b="b"/>
              <a:pathLst>
                <a:path w="2580798" h="442197">
                  <a:moveTo>
                    <a:pt x="0" y="0"/>
                  </a:moveTo>
                  <a:lnTo>
                    <a:pt x="2580798" y="0"/>
                  </a:lnTo>
                  <a:lnTo>
                    <a:pt x="2580798" y="442197"/>
                  </a:lnTo>
                  <a:lnTo>
                    <a:pt x="0" y="442197"/>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1ED89975-7F22-3DF0-021A-734B38970254}"/>
                </a:ext>
              </a:extLst>
            </p:cNvPr>
            <p:cNvSpPr txBox="1"/>
            <p:nvPr/>
          </p:nvSpPr>
          <p:spPr>
            <a:xfrm>
              <a:off x="0" y="-38100"/>
              <a:ext cx="2580798" cy="48029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BCA6C027-A4F9-12B6-BF64-6BD738702A32}"/>
              </a:ext>
            </a:extLst>
          </p:cNvPr>
          <p:cNvGrpSpPr/>
          <p:nvPr/>
        </p:nvGrpSpPr>
        <p:grpSpPr>
          <a:xfrm>
            <a:off x="13921980" y="253168"/>
            <a:ext cx="1042965" cy="1042965"/>
            <a:chOff x="0" y="0"/>
            <a:chExt cx="812800" cy="812800"/>
          </a:xfrm>
        </p:grpSpPr>
        <p:sp>
          <p:nvSpPr>
            <p:cNvPr id="8" name="Freeform 8">
              <a:extLst>
                <a:ext uri="{FF2B5EF4-FFF2-40B4-BE49-F238E27FC236}">
                  <a16:creationId xmlns:a16="http://schemas.microsoft.com/office/drawing/2014/main" id="{4B910621-D5E8-89D2-CB76-19FA64362BD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a:extLst>
                <a:ext uri="{FF2B5EF4-FFF2-40B4-BE49-F238E27FC236}">
                  <a16:creationId xmlns:a16="http://schemas.microsoft.com/office/drawing/2014/main" id="{768E3412-C49D-C5AB-99A1-782B89C0125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DD920673-4B45-EC1C-E6A3-85E24B6B3CD9}"/>
              </a:ext>
            </a:extLst>
          </p:cNvPr>
          <p:cNvSpPr/>
          <p:nvPr/>
        </p:nvSpPr>
        <p:spPr>
          <a:xfrm>
            <a:off x="14291748" y="472972"/>
            <a:ext cx="481391" cy="484918"/>
          </a:xfrm>
          <a:custGeom>
            <a:avLst/>
            <a:gdLst/>
            <a:ahLst/>
            <a:cxnLst/>
            <a:rect l="l" t="t" r="r" b="b"/>
            <a:pathLst>
              <a:path w="481391" h="484918">
                <a:moveTo>
                  <a:pt x="0" y="0"/>
                </a:moveTo>
                <a:lnTo>
                  <a:pt x="481392" y="0"/>
                </a:lnTo>
                <a:lnTo>
                  <a:pt x="481392"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TextBox 15">
            <a:extLst>
              <a:ext uri="{FF2B5EF4-FFF2-40B4-BE49-F238E27FC236}">
                <a16:creationId xmlns:a16="http://schemas.microsoft.com/office/drawing/2014/main" id="{649B0678-AA8F-6C67-D6AF-94D27BFEBDB9}"/>
              </a:ext>
            </a:extLst>
          </p:cNvPr>
          <p:cNvSpPr txBox="1"/>
          <p:nvPr/>
        </p:nvSpPr>
        <p:spPr>
          <a:xfrm>
            <a:off x="14961197" y="600181"/>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16" name="TextBox 16">
            <a:extLst>
              <a:ext uri="{FF2B5EF4-FFF2-40B4-BE49-F238E27FC236}">
                <a16:creationId xmlns:a16="http://schemas.microsoft.com/office/drawing/2014/main" id="{2BCC4275-63F3-F6FE-3A13-01634A2EC7BA}"/>
              </a:ext>
            </a:extLst>
          </p:cNvPr>
          <p:cNvSpPr txBox="1"/>
          <p:nvPr/>
        </p:nvSpPr>
        <p:spPr>
          <a:xfrm>
            <a:off x="228600" y="271391"/>
            <a:ext cx="8521121" cy="1388842"/>
          </a:xfrm>
          <a:prstGeom prst="rect">
            <a:avLst/>
          </a:prstGeom>
        </p:spPr>
        <p:txBody>
          <a:bodyPr wrap="square" lIns="0" tIns="0" rIns="0" bIns="0" rtlCol="0" anchor="t">
            <a:spAutoFit/>
          </a:bodyPr>
          <a:lstStyle/>
          <a:p>
            <a:pPr marL="0" marR="0" algn="just">
              <a:lnSpc>
                <a:spcPct val="150000"/>
              </a:lnSpc>
            </a:pPr>
            <a:r>
              <a:rPr lang="vi-VN" sz="3200" dirty="0">
                <a:effectLst/>
                <a:latin typeface="Times New Roman" panose="02020603050405020304" pitchFamily="18" charset="0"/>
                <a:ea typeface="Times New Roman" panose="02020603050405020304" pitchFamily="18" charset="0"/>
              </a:rPr>
              <a:t>Đọc dữ liệu từ thư mục ảnh và trích xuất đặc trưng RGB trung bình.</a:t>
            </a:r>
            <a:endParaRPr lang="en-US" sz="3200" dirty="0">
              <a:effectLst/>
              <a:latin typeface="Times New Roman" panose="02020603050405020304" pitchFamily="18" charset="0"/>
              <a:ea typeface="Times New Roman" panose="02020603050405020304" pitchFamily="18" charset="0"/>
            </a:endParaRPr>
          </a:p>
        </p:txBody>
      </p:sp>
      <p:pic>
        <p:nvPicPr>
          <p:cNvPr id="11" name="Picture 10">
            <a:extLst>
              <a:ext uri="{FF2B5EF4-FFF2-40B4-BE49-F238E27FC236}">
                <a16:creationId xmlns:a16="http://schemas.microsoft.com/office/drawing/2014/main" id="{C10E15A8-CC79-FC03-1339-7208A691F3EB}"/>
              </a:ext>
            </a:extLst>
          </p:cNvPr>
          <p:cNvPicPr>
            <a:picLocks noChangeAspect="1"/>
          </p:cNvPicPr>
          <p:nvPr/>
        </p:nvPicPr>
        <p:blipFill>
          <a:blip r:embed="rId6"/>
          <a:stretch>
            <a:fillRect/>
          </a:stretch>
        </p:blipFill>
        <p:spPr>
          <a:xfrm>
            <a:off x="3048000" y="2492230"/>
            <a:ext cx="12192000" cy="7194589"/>
          </a:xfrm>
          <a:prstGeom prst="rect">
            <a:avLst/>
          </a:prstGeom>
        </p:spPr>
      </p:pic>
    </p:spTree>
    <p:extLst>
      <p:ext uri="{BB962C8B-B14F-4D97-AF65-F5344CB8AC3E}">
        <p14:creationId xmlns:p14="http://schemas.microsoft.com/office/powerpoint/2010/main" val="1161097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66CC3D63-FE39-A739-B16B-FACAD629364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8F8B13C-76FD-B59E-9FF1-ACCFAC244CA5}"/>
              </a:ext>
            </a:extLst>
          </p:cNvPr>
          <p:cNvSpPr/>
          <p:nvPr/>
        </p:nvSpPr>
        <p:spPr>
          <a:xfrm>
            <a:off x="-10834017"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D731FD4E-EC48-CCD2-B001-ECE508E49C3A}"/>
              </a:ext>
            </a:extLst>
          </p:cNvPr>
          <p:cNvGrpSpPr/>
          <p:nvPr/>
        </p:nvGrpSpPr>
        <p:grpSpPr>
          <a:xfrm>
            <a:off x="-1898958" y="141056"/>
            <a:ext cx="10827637" cy="1855220"/>
            <a:chOff x="0" y="0"/>
            <a:chExt cx="2580798" cy="442197"/>
          </a:xfrm>
        </p:grpSpPr>
        <p:sp>
          <p:nvSpPr>
            <p:cNvPr id="4" name="Freeform 4">
              <a:extLst>
                <a:ext uri="{FF2B5EF4-FFF2-40B4-BE49-F238E27FC236}">
                  <a16:creationId xmlns:a16="http://schemas.microsoft.com/office/drawing/2014/main" id="{2DE0A463-5E57-BFDF-6476-DCC990AC0865}"/>
                </a:ext>
              </a:extLst>
            </p:cNvPr>
            <p:cNvSpPr/>
            <p:nvPr/>
          </p:nvSpPr>
          <p:spPr>
            <a:xfrm>
              <a:off x="0" y="0"/>
              <a:ext cx="2580798" cy="442197"/>
            </a:xfrm>
            <a:custGeom>
              <a:avLst/>
              <a:gdLst/>
              <a:ahLst/>
              <a:cxnLst/>
              <a:rect l="l" t="t" r="r" b="b"/>
              <a:pathLst>
                <a:path w="2580798" h="442197">
                  <a:moveTo>
                    <a:pt x="0" y="0"/>
                  </a:moveTo>
                  <a:lnTo>
                    <a:pt x="2580798" y="0"/>
                  </a:lnTo>
                  <a:lnTo>
                    <a:pt x="2580798" y="442197"/>
                  </a:lnTo>
                  <a:lnTo>
                    <a:pt x="0" y="442197"/>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697146C6-6893-CBC2-9C04-445C6AE69950}"/>
                </a:ext>
              </a:extLst>
            </p:cNvPr>
            <p:cNvSpPr txBox="1"/>
            <p:nvPr/>
          </p:nvSpPr>
          <p:spPr>
            <a:xfrm>
              <a:off x="0" y="-38100"/>
              <a:ext cx="2580798" cy="48029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39357987-20B3-4F0C-F841-F6D85CE98EDB}"/>
              </a:ext>
            </a:extLst>
          </p:cNvPr>
          <p:cNvGrpSpPr/>
          <p:nvPr/>
        </p:nvGrpSpPr>
        <p:grpSpPr>
          <a:xfrm>
            <a:off x="13921980" y="253168"/>
            <a:ext cx="1042965" cy="1042965"/>
            <a:chOff x="0" y="0"/>
            <a:chExt cx="812800" cy="812800"/>
          </a:xfrm>
        </p:grpSpPr>
        <p:sp>
          <p:nvSpPr>
            <p:cNvPr id="8" name="Freeform 8">
              <a:extLst>
                <a:ext uri="{FF2B5EF4-FFF2-40B4-BE49-F238E27FC236}">
                  <a16:creationId xmlns:a16="http://schemas.microsoft.com/office/drawing/2014/main" id="{070974B3-453E-3CC0-DCA3-558E5BDCD7F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a:extLst>
                <a:ext uri="{FF2B5EF4-FFF2-40B4-BE49-F238E27FC236}">
                  <a16:creationId xmlns:a16="http://schemas.microsoft.com/office/drawing/2014/main" id="{C7F6B5CC-9D4A-1E9C-A4F4-4F36DF1CAF75}"/>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C18BB43E-EA2A-D122-FDCA-26E472DD674A}"/>
              </a:ext>
            </a:extLst>
          </p:cNvPr>
          <p:cNvSpPr/>
          <p:nvPr/>
        </p:nvSpPr>
        <p:spPr>
          <a:xfrm>
            <a:off x="14291748" y="472972"/>
            <a:ext cx="481391" cy="484918"/>
          </a:xfrm>
          <a:custGeom>
            <a:avLst/>
            <a:gdLst/>
            <a:ahLst/>
            <a:cxnLst/>
            <a:rect l="l" t="t" r="r" b="b"/>
            <a:pathLst>
              <a:path w="481391" h="484918">
                <a:moveTo>
                  <a:pt x="0" y="0"/>
                </a:moveTo>
                <a:lnTo>
                  <a:pt x="481392" y="0"/>
                </a:lnTo>
                <a:lnTo>
                  <a:pt x="481392"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TextBox 15">
            <a:extLst>
              <a:ext uri="{FF2B5EF4-FFF2-40B4-BE49-F238E27FC236}">
                <a16:creationId xmlns:a16="http://schemas.microsoft.com/office/drawing/2014/main" id="{600755ED-1630-835E-A01A-D830B2860F81}"/>
              </a:ext>
            </a:extLst>
          </p:cNvPr>
          <p:cNvSpPr txBox="1"/>
          <p:nvPr/>
        </p:nvSpPr>
        <p:spPr>
          <a:xfrm>
            <a:off x="14961197" y="600181"/>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16" name="TextBox 16">
            <a:extLst>
              <a:ext uri="{FF2B5EF4-FFF2-40B4-BE49-F238E27FC236}">
                <a16:creationId xmlns:a16="http://schemas.microsoft.com/office/drawing/2014/main" id="{4AF3FD28-113A-EBF0-462F-756401A3A728}"/>
              </a:ext>
            </a:extLst>
          </p:cNvPr>
          <p:cNvSpPr txBox="1"/>
          <p:nvPr/>
        </p:nvSpPr>
        <p:spPr>
          <a:xfrm>
            <a:off x="2007242" y="548177"/>
            <a:ext cx="8521121" cy="650178"/>
          </a:xfrm>
          <a:prstGeom prst="rect">
            <a:avLst/>
          </a:prstGeom>
        </p:spPr>
        <p:txBody>
          <a:bodyPr wrap="square" lIns="0" tIns="0" rIns="0" bIns="0" rtlCol="0" anchor="t">
            <a:spAutoFit/>
          </a:bodyPr>
          <a:lstStyle/>
          <a:p>
            <a:pPr marL="0" marR="0" algn="just">
              <a:lnSpc>
                <a:spcPct val="150000"/>
              </a:lnSpc>
            </a:pPr>
            <a:r>
              <a:rPr lang="vi-VN" sz="3200" dirty="0">
                <a:effectLst/>
                <a:latin typeface="Times New Roman" panose="02020603050405020304" pitchFamily="18" charset="0"/>
                <a:ea typeface="Times New Roman" panose="02020603050405020304" pitchFamily="18" charset="0"/>
              </a:rPr>
              <a:t>Đọc dữ liệu từ file CSV</a:t>
            </a:r>
            <a:endParaRPr lang="en-US" sz="3200"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BF4A7626-3114-A112-5AEB-66B4A4BFF18D}"/>
              </a:ext>
            </a:extLst>
          </p:cNvPr>
          <p:cNvPicPr>
            <a:picLocks noChangeAspect="1"/>
          </p:cNvPicPr>
          <p:nvPr/>
        </p:nvPicPr>
        <p:blipFill>
          <a:blip r:embed="rId6"/>
          <a:stretch>
            <a:fillRect/>
          </a:stretch>
        </p:blipFill>
        <p:spPr>
          <a:xfrm>
            <a:off x="9144000" y="1331906"/>
            <a:ext cx="8971280" cy="2166215"/>
          </a:xfrm>
          <a:prstGeom prst="rect">
            <a:avLst/>
          </a:prstGeom>
        </p:spPr>
      </p:pic>
      <p:pic>
        <p:nvPicPr>
          <p:cNvPr id="12" name="Picture 11">
            <a:extLst>
              <a:ext uri="{FF2B5EF4-FFF2-40B4-BE49-F238E27FC236}">
                <a16:creationId xmlns:a16="http://schemas.microsoft.com/office/drawing/2014/main" id="{651521B2-AE53-820B-ADA0-1E6A73BE7BFA}"/>
              </a:ext>
            </a:extLst>
          </p:cNvPr>
          <p:cNvPicPr>
            <a:picLocks noChangeAspect="1"/>
          </p:cNvPicPr>
          <p:nvPr/>
        </p:nvPicPr>
        <p:blipFill>
          <a:blip r:embed="rId7"/>
          <a:stretch>
            <a:fillRect/>
          </a:stretch>
        </p:blipFill>
        <p:spPr>
          <a:xfrm>
            <a:off x="9144000" y="3611684"/>
            <a:ext cx="8971281" cy="6658662"/>
          </a:xfrm>
          <a:prstGeom prst="rect">
            <a:avLst/>
          </a:prstGeom>
        </p:spPr>
      </p:pic>
    </p:spTree>
    <p:extLst>
      <p:ext uri="{BB962C8B-B14F-4D97-AF65-F5344CB8AC3E}">
        <p14:creationId xmlns:p14="http://schemas.microsoft.com/office/powerpoint/2010/main" val="2224708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alphaModFix amt="79000"/>
          </a:blip>
          <a:srcRect/>
          <a:stretch>
            <a:fillRect/>
          </a:stretch>
        </p:blipFill>
        <p:spPr>
          <a:xfrm>
            <a:off x="1279153" y="1913509"/>
            <a:ext cx="7287857" cy="2441432"/>
          </a:xfrm>
          <a:prstGeom prst="rect">
            <a:avLst/>
          </a:prstGeom>
        </p:spPr>
      </p:pic>
      <p:sp>
        <p:nvSpPr>
          <p:cNvPr id="4" name="AutoShape 4"/>
          <p:cNvSpPr/>
          <p:nvPr/>
        </p:nvSpPr>
        <p:spPr>
          <a:xfrm>
            <a:off x="8778064" y="3609059"/>
            <a:ext cx="1210781" cy="0"/>
          </a:xfrm>
          <a:prstGeom prst="line">
            <a:avLst/>
          </a:prstGeom>
          <a:ln w="142875" cap="flat">
            <a:gradFill>
              <a:gsLst>
                <a:gs pos="0">
                  <a:srgbClr val="3428BA">
                    <a:alpha val="100000"/>
                  </a:srgbClr>
                </a:gs>
                <a:gs pos="100000">
                  <a:srgbClr val="5FA2DB">
                    <a:alpha val="100000"/>
                  </a:srgbClr>
                </a:gs>
              </a:gsLst>
              <a:lin ang="0"/>
            </a:gradFill>
            <a:prstDash val="solid"/>
            <a:headEnd type="none" w="sm" len="sm"/>
            <a:tailEnd type="none" w="sm" len="sm"/>
          </a:ln>
        </p:spPr>
        <p:txBody>
          <a:bodyPr/>
          <a:lstStyle/>
          <a:p>
            <a:endParaRPr lang="en-US"/>
          </a:p>
        </p:txBody>
      </p:sp>
      <p:grpSp>
        <p:nvGrpSpPr>
          <p:cNvPr id="5" name="Group 5"/>
          <p:cNvGrpSpPr/>
          <p:nvPr/>
        </p:nvGrpSpPr>
        <p:grpSpPr>
          <a:xfrm>
            <a:off x="3775960" y="702611"/>
            <a:ext cx="1042965" cy="104296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169990" y="981634"/>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14268488" y="-276452"/>
            <a:ext cx="5077990" cy="507799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1382286" y="1247365"/>
            <a:ext cx="5435815" cy="5805239"/>
          </a:xfrm>
          <a:custGeom>
            <a:avLst/>
            <a:gdLst/>
            <a:ahLst/>
            <a:cxnLst/>
            <a:rect l="l" t="t" r="r" b="b"/>
            <a:pathLst>
              <a:path w="5435815" h="5805239">
                <a:moveTo>
                  <a:pt x="0" y="0"/>
                </a:moveTo>
                <a:lnTo>
                  <a:pt x="5435814" y="0"/>
                </a:lnTo>
                <a:lnTo>
                  <a:pt x="5435814" y="5805239"/>
                </a:lnTo>
                <a:lnTo>
                  <a:pt x="0" y="58052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TextBox 13"/>
          <p:cNvSpPr txBox="1"/>
          <p:nvPr/>
        </p:nvSpPr>
        <p:spPr>
          <a:xfrm>
            <a:off x="1259530" y="2188620"/>
            <a:ext cx="13411093" cy="1219116"/>
          </a:xfrm>
          <a:prstGeom prst="rect">
            <a:avLst/>
          </a:prstGeom>
        </p:spPr>
        <p:txBody>
          <a:bodyPr wrap="square" lIns="0" tIns="0" rIns="0" bIns="0" rtlCol="0" anchor="t">
            <a:spAutoFit/>
          </a:bodyPr>
          <a:lstStyle/>
          <a:p>
            <a:pPr marL="0" marR="0" algn="ctr">
              <a:lnSpc>
                <a:spcPct val="150000"/>
              </a:lnSpc>
            </a:pPr>
            <a:r>
              <a:rPr lang="vi-VN" sz="6000" b="1" dirty="0">
                <a:solidFill>
                  <a:schemeClr val="tx2">
                    <a:lumMod val="60000"/>
                    <a:lumOff val="40000"/>
                  </a:schemeClr>
                </a:solidFill>
                <a:effectLst/>
                <a:latin typeface="Times New Roman" panose="02020603050405020304" pitchFamily="18" charset="0"/>
                <a:ea typeface="Times New Roman" panose="02020603050405020304" pitchFamily="18" charset="0"/>
              </a:rPr>
              <a:t>Chương 3: Thực nghiệm</a:t>
            </a:r>
            <a:endParaRPr lang="en-US" sz="6000" b="1" dirty="0">
              <a:solidFill>
                <a:schemeClr val="tx2">
                  <a:lumMod val="60000"/>
                  <a:lumOff val="40000"/>
                </a:schemeClr>
              </a:solidFill>
              <a:effectLst/>
              <a:latin typeface="Times New Roman" panose="02020603050405020304" pitchFamily="18" charset="0"/>
              <a:ea typeface="Times New Roman" panose="02020603050405020304" pitchFamily="18" charset="0"/>
            </a:endParaRPr>
          </a:p>
        </p:txBody>
      </p:sp>
      <p:sp>
        <p:nvSpPr>
          <p:cNvPr id="14" name="TextBox 14"/>
          <p:cNvSpPr txBox="1"/>
          <p:nvPr/>
        </p:nvSpPr>
        <p:spPr>
          <a:xfrm>
            <a:off x="4888020" y="1044698"/>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sp>
        <p:nvSpPr>
          <p:cNvPr id="16" name="Freeform 16"/>
          <p:cNvSpPr/>
          <p:nvPr/>
        </p:nvSpPr>
        <p:spPr>
          <a:xfrm>
            <a:off x="3858617" y="8318867"/>
            <a:ext cx="438826" cy="438826"/>
          </a:xfrm>
          <a:custGeom>
            <a:avLst/>
            <a:gdLst/>
            <a:ahLst/>
            <a:cxnLst/>
            <a:rect l="l" t="t" r="r" b="b"/>
            <a:pathLst>
              <a:path w="438826" h="438826">
                <a:moveTo>
                  <a:pt x="0" y="0"/>
                </a:moveTo>
                <a:lnTo>
                  <a:pt x="438826" y="0"/>
                </a:lnTo>
                <a:lnTo>
                  <a:pt x="438826" y="438825"/>
                </a:lnTo>
                <a:lnTo>
                  <a:pt x="0" y="4388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893F8B40-4408-3445-6A38-7555876DCB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23D9F8F-BFF3-4CC8-1D6A-C6982A1D7DC9}"/>
              </a:ext>
            </a:extLst>
          </p:cNvPr>
          <p:cNvSpPr/>
          <p:nvPr/>
        </p:nvSpPr>
        <p:spPr>
          <a:xfrm>
            <a:off x="8618325" y="-388925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B1E075D9-AC7B-344F-0D28-5327D9E91560}"/>
              </a:ext>
            </a:extLst>
          </p:cNvPr>
          <p:cNvGrpSpPr/>
          <p:nvPr/>
        </p:nvGrpSpPr>
        <p:grpSpPr>
          <a:xfrm>
            <a:off x="-327035" y="835345"/>
            <a:ext cx="11784860" cy="1298716"/>
            <a:chOff x="0" y="0"/>
            <a:chExt cx="2808955" cy="309553"/>
          </a:xfrm>
        </p:grpSpPr>
        <p:sp>
          <p:nvSpPr>
            <p:cNvPr id="4" name="Freeform 4">
              <a:extLst>
                <a:ext uri="{FF2B5EF4-FFF2-40B4-BE49-F238E27FC236}">
                  <a16:creationId xmlns:a16="http://schemas.microsoft.com/office/drawing/2014/main" id="{C76FFD38-399D-4B7E-79C2-972D625A4663}"/>
                </a:ext>
              </a:extLst>
            </p:cNvPr>
            <p:cNvSpPr/>
            <p:nvPr/>
          </p:nvSpPr>
          <p:spPr>
            <a:xfrm>
              <a:off x="0" y="0"/>
              <a:ext cx="2808955" cy="309553"/>
            </a:xfrm>
            <a:custGeom>
              <a:avLst/>
              <a:gdLst/>
              <a:ahLst/>
              <a:cxnLst/>
              <a:rect l="l" t="t" r="r" b="b"/>
              <a:pathLst>
                <a:path w="2808955" h="309553">
                  <a:moveTo>
                    <a:pt x="0" y="0"/>
                  </a:moveTo>
                  <a:lnTo>
                    <a:pt x="2808955" y="0"/>
                  </a:lnTo>
                  <a:lnTo>
                    <a:pt x="2808955" y="309553"/>
                  </a:lnTo>
                  <a:lnTo>
                    <a:pt x="0" y="309553"/>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7104FC64-2DF0-D22F-7341-2BBDA6407B99}"/>
                </a:ext>
              </a:extLst>
            </p:cNvPr>
            <p:cNvSpPr txBox="1"/>
            <p:nvPr/>
          </p:nvSpPr>
          <p:spPr>
            <a:xfrm>
              <a:off x="0" y="-38100"/>
              <a:ext cx="2808955" cy="347653"/>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E6747B94-DEEF-EE8C-38F1-2992D49BE5D1}"/>
              </a:ext>
            </a:extLst>
          </p:cNvPr>
          <p:cNvGrpSpPr/>
          <p:nvPr/>
        </p:nvGrpSpPr>
        <p:grpSpPr>
          <a:xfrm>
            <a:off x="11754637" y="243108"/>
            <a:ext cx="1042965" cy="1042965"/>
            <a:chOff x="0" y="0"/>
            <a:chExt cx="812800" cy="812800"/>
          </a:xfrm>
        </p:grpSpPr>
        <p:sp>
          <p:nvSpPr>
            <p:cNvPr id="7" name="Freeform 7">
              <a:extLst>
                <a:ext uri="{FF2B5EF4-FFF2-40B4-BE49-F238E27FC236}">
                  <a16:creationId xmlns:a16="http://schemas.microsoft.com/office/drawing/2014/main" id="{8D36556B-408C-FC39-566C-6137721389E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8" name="TextBox 8">
              <a:extLst>
                <a:ext uri="{FF2B5EF4-FFF2-40B4-BE49-F238E27FC236}">
                  <a16:creationId xmlns:a16="http://schemas.microsoft.com/office/drawing/2014/main" id="{669BE54C-B2C9-295F-D358-8118EB3F6A8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199B954A-C394-722E-E4BD-AB9B43CC0392}"/>
              </a:ext>
            </a:extLst>
          </p:cNvPr>
          <p:cNvSpPr/>
          <p:nvPr/>
        </p:nvSpPr>
        <p:spPr>
          <a:xfrm>
            <a:off x="12218433" y="487806"/>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0" name="Freeform 10">
            <a:extLst>
              <a:ext uri="{FF2B5EF4-FFF2-40B4-BE49-F238E27FC236}">
                <a16:creationId xmlns:a16="http://schemas.microsoft.com/office/drawing/2014/main" id="{06247D79-C425-31B1-AAD1-20B48C6EEC06}"/>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6">
              <a:alphaModFix amt="32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a:extLst>
              <a:ext uri="{FF2B5EF4-FFF2-40B4-BE49-F238E27FC236}">
                <a16:creationId xmlns:a16="http://schemas.microsoft.com/office/drawing/2014/main" id="{006ABA30-3E71-A921-BE26-13523948D048}"/>
              </a:ext>
            </a:extLst>
          </p:cNvPr>
          <p:cNvSpPr txBox="1"/>
          <p:nvPr/>
        </p:nvSpPr>
        <p:spPr>
          <a:xfrm>
            <a:off x="12875393" y="585735"/>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14" name="TextBox 14">
            <a:extLst>
              <a:ext uri="{FF2B5EF4-FFF2-40B4-BE49-F238E27FC236}">
                <a16:creationId xmlns:a16="http://schemas.microsoft.com/office/drawing/2014/main" id="{1C6503A2-732A-38B2-B8E3-CB311962C336}"/>
              </a:ext>
            </a:extLst>
          </p:cNvPr>
          <p:cNvSpPr txBox="1"/>
          <p:nvPr/>
        </p:nvSpPr>
        <p:spPr>
          <a:xfrm>
            <a:off x="129213" y="764591"/>
            <a:ext cx="6700964" cy="1327671"/>
          </a:xfrm>
          <a:prstGeom prst="rect">
            <a:avLst/>
          </a:prstGeom>
        </p:spPr>
        <p:txBody>
          <a:bodyPr lIns="0" tIns="0" rIns="0" bIns="0" rtlCol="0" anchor="t">
            <a:spAutoFit/>
          </a:bodyPr>
          <a:lstStyle/>
          <a:p>
            <a:pPr marR="0" lvl="1">
              <a:lnSpc>
                <a:spcPct val="150000"/>
              </a:lnSpc>
              <a:spcBef>
                <a:spcPts val="200"/>
              </a:spcBef>
            </a:pPr>
            <a:r>
              <a:rPr lang="en-US" sz="3000" b="1" dirty="0">
                <a:effectLst/>
                <a:latin typeface="Times New Roman" panose="02020603050405020304" pitchFamily="18" charset="0"/>
                <a:ea typeface="Times New Roman" panose="02020603050405020304" pitchFamily="18" charset="0"/>
                <a:cs typeface="Times New Roman" panose="02020603050405020304" pitchFamily="18" charset="0"/>
              </a:rPr>
              <a:t>3.1 </a:t>
            </a:r>
            <a:r>
              <a:rPr lang="vi-VN" sz="3000" b="1" dirty="0">
                <a:effectLst/>
                <a:latin typeface="Times New Roman" panose="02020603050405020304" pitchFamily="18" charset="0"/>
                <a:ea typeface="Times New Roman" panose="02020603050405020304" pitchFamily="18" charset="0"/>
                <a:cs typeface="Times New Roman" panose="02020603050405020304" pitchFamily="18" charset="0"/>
              </a:rPr>
              <a:t>Dữ liệu</a:t>
            </a:r>
            <a:endParaRPr lang="en-US" sz="3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82880" marR="0" indent="0">
              <a:lnSpc>
                <a:spcPct val="150000"/>
              </a:lnSpc>
              <a:spcBef>
                <a:spcPts val="200"/>
              </a:spcBef>
            </a:pPr>
            <a:r>
              <a:rPr lang="vi-VN" sz="3000" b="1" dirty="0">
                <a:effectLst/>
                <a:latin typeface="Times New Roman" panose="02020603050405020304" pitchFamily="18" charset="0"/>
                <a:ea typeface="Times New Roman" panose="02020603050405020304" pitchFamily="18" charset="0"/>
              </a:rPr>
              <a:t>3.1.1 Dữ diệu hình ảnh</a:t>
            </a:r>
            <a:endParaRPr lang="en-US" sz="3000" b="1" dirty="0">
              <a:effectLst/>
              <a:latin typeface="Times New Roman" panose="02020603050405020304" pitchFamily="18" charset="0"/>
              <a:ea typeface="Times New Roman" panose="02020603050405020304" pitchFamily="18" charset="0"/>
            </a:endParaRPr>
          </a:p>
        </p:txBody>
      </p:sp>
      <p:sp>
        <p:nvSpPr>
          <p:cNvPr id="15" name="TextBox 15">
            <a:extLst>
              <a:ext uri="{FF2B5EF4-FFF2-40B4-BE49-F238E27FC236}">
                <a16:creationId xmlns:a16="http://schemas.microsoft.com/office/drawing/2014/main" id="{82DEC74A-65D7-9D21-0DB1-3F9C467C6673}"/>
              </a:ext>
            </a:extLst>
          </p:cNvPr>
          <p:cNvSpPr txBox="1"/>
          <p:nvPr/>
        </p:nvSpPr>
        <p:spPr>
          <a:xfrm>
            <a:off x="304800" y="2446348"/>
            <a:ext cx="17144820" cy="7689606"/>
          </a:xfrm>
          <a:prstGeom prst="rect">
            <a:avLst/>
          </a:prstGeom>
        </p:spPr>
        <p:txBody>
          <a:bodyPr wrap="square" lIns="0" tIns="0" rIns="0" bIns="0" rtlCol="0" anchor="t">
            <a:spAutoFit/>
          </a:bodyPr>
          <a:lstStyle/>
          <a:p>
            <a:pPr marL="0" marR="0" indent="182880" algn="just">
              <a:lnSpc>
                <a:spcPct val="150000"/>
              </a:lnSpc>
            </a:pPr>
            <a:r>
              <a:rPr lang="vi-VN" sz="2400" dirty="0">
                <a:effectLst/>
                <a:latin typeface="Times New Roman" panose="02020603050405020304" pitchFamily="18" charset="0"/>
                <a:ea typeface="Times New Roman" panose="02020603050405020304" pitchFamily="18" charset="0"/>
              </a:rPr>
              <a:t>Dữ liệu hình ảnh chứa các bức ảnh với các màu sắc khác nhau, và mục tiêu là trích xuất thông tin về màu sắc từ các bức ảnh này để huấn luyện mô hình phân loại màu.</a:t>
            </a:r>
            <a:endParaRPr lang="en-US" sz="2400" dirty="0">
              <a:effectLst/>
              <a:latin typeface="Times New Roman" panose="02020603050405020304" pitchFamily="18" charset="0"/>
              <a:ea typeface="Times New Roman" panose="02020603050405020304" pitchFamily="18" charset="0"/>
            </a:endParaRPr>
          </a:p>
          <a:p>
            <a:pPr marL="0" marR="0" indent="182880" algn="just">
              <a:lnSpc>
                <a:spcPct val="150000"/>
              </a:lnSpc>
            </a:pPr>
            <a:r>
              <a:rPr lang="vi-VN" sz="2400" dirty="0">
                <a:effectLst/>
                <a:latin typeface="Times New Roman" panose="02020603050405020304" pitchFamily="18" charset="0"/>
                <a:ea typeface="Times New Roman" panose="02020603050405020304" pitchFamily="18" charset="0"/>
              </a:rPr>
              <a:t>Nguồn gốc: Dữ liệu hình ảnh được lấy từ thư mục chứa các bức ảnh màu sắc thuộc nhiều loại khác nhau, mỗi loại được phân thành các thư mục con với tên lớp tương ứng.</a:t>
            </a:r>
            <a:endParaRPr lang="en-US" sz="2400" dirty="0">
              <a:effectLst/>
              <a:latin typeface="Times New Roman" panose="02020603050405020304" pitchFamily="18" charset="0"/>
              <a:ea typeface="Times New Roman" panose="02020603050405020304" pitchFamily="18" charset="0"/>
            </a:endParaRPr>
          </a:p>
          <a:p>
            <a:pPr marL="0" marR="0" indent="182880" algn="just">
              <a:lnSpc>
                <a:spcPct val="150000"/>
              </a:lnSpc>
            </a:pPr>
            <a:r>
              <a:rPr lang="vi-VN" sz="2400" dirty="0">
                <a:effectLst/>
                <a:latin typeface="Times New Roman" panose="02020603050405020304" pitchFamily="18" charset="0"/>
                <a:ea typeface="Times New Roman" panose="02020603050405020304" pitchFamily="18" charset="0"/>
              </a:rPr>
              <a:t>Đặc điểm dữ liệu: Mỗi bức ảnh là một hình ảnh màu (RGB), và thông tin được trích xuất là giá trị RGB trung bình của toàn bộ bức ảnh. Điều này có nghĩa là đối với mỗi ảnh, chúng ta tính toán giá trị trung bình của từng kênh màu (Red, Green, Blue) trên toàn bộ ảnh để đại diện cho màu sắc chung của ảnh đó.</a:t>
            </a:r>
            <a:endParaRPr lang="en-US" sz="2400" dirty="0">
              <a:effectLst/>
              <a:latin typeface="Times New Roman" panose="02020603050405020304" pitchFamily="18" charset="0"/>
              <a:ea typeface="Times New Roman" panose="02020603050405020304" pitchFamily="18" charset="0"/>
            </a:endParaRPr>
          </a:p>
          <a:p>
            <a:pPr marL="0" marR="0" indent="182880" algn="just">
              <a:lnSpc>
                <a:spcPct val="150000"/>
              </a:lnSpc>
            </a:pPr>
            <a:r>
              <a:rPr lang="vi-VN" sz="2400" dirty="0">
                <a:effectLst/>
                <a:latin typeface="Times New Roman" panose="02020603050405020304" pitchFamily="18" charset="0"/>
                <a:ea typeface="Times New Roman" panose="02020603050405020304" pitchFamily="18" charset="0"/>
              </a:rPr>
              <a:t>Mục tiêu: Dữ liệu hình ảnh sẽ giúp mô hình học được cách nhận diện và phân loại màu sắc dựa trên các đặc trưng RGB của bức ảnh. Mỗi bức ảnh sẽ được gắn nhãn theo màu sắc chính của nó, ví dụ như "Red", "Green", "Blue", hoặc các màu sắc cụ thể khác như "Air Force Blue", "Alabama Crimson" tùy thuộc vào nội dung ảnh.</a:t>
            </a:r>
            <a:endParaRPr lang="en-US" sz="24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400" dirty="0">
                <a:effectLst/>
                <a:latin typeface="Times New Roman" panose="02020603050405020304" pitchFamily="18" charset="0"/>
                <a:ea typeface="Times New Roman" panose="02020603050405020304" pitchFamily="18" charset="0"/>
              </a:rPr>
              <a:t>Quá trình tiền xử lý:</a:t>
            </a:r>
            <a:endParaRPr lang="en-US" sz="24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400" dirty="0">
                <a:effectLst/>
                <a:latin typeface="Times New Roman" panose="02020603050405020304" pitchFamily="18" charset="0"/>
                <a:ea typeface="Times New Roman" panose="02020603050405020304" pitchFamily="18" charset="0"/>
              </a:rPr>
              <a:t>Đọc hình ảnh từ các thư mục.</a:t>
            </a:r>
            <a:endParaRPr lang="en-US" sz="24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400" dirty="0">
                <a:effectLst/>
                <a:latin typeface="Times New Roman" panose="02020603050405020304" pitchFamily="18" charset="0"/>
                <a:ea typeface="Times New Roman" panose="02020603050405020304" pitchFamily="18" charset="0"/>
              </a:rPr>
              <a:t>Tính toán giá trị RGB trung bình của mỗi bức ảnh.</a:t>
            </a:r>
            <a:endParaRPr lang="en-US" sz="24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400" dirty="0">
                <a:effectLst/>
                <a:latin typeface="Times New Roman" panose="02020603050405020304" pitchFamily="18" charset="0"/>
                <a:ea typeface="Times New Roman" panose="02020603050405020304" pitchFamily="18" charset="0"/>
              </a:rPr>
              <a:t>Gắn nhãn tương ứng với màu sắc của bức ảnh (theo tên thư mục).</a:t>
            </a:r>
            <a:endParaRPr lang="en-US" sz="2400" dirty="0">
              <a:effectLst/>
              <a:latin typeface="Times New Roman" panose="02020603050405020304" pitchFamily="18" charset="0"/>
              <a:ea typeface="Times New Roman" panose="02020603050405020304" pitchFamily="18" charset="0"/>
            </a:endParaRPr>
          </a:p>
        </p:txBody>
      </p:sp>
      <p:pic>
        <p:nvPicPr>
          <p:cNvPr id="16" name="Picture 16">
            <a:extLst>
              <a:ext uri="{FF2B5EF4-FFF2-40B4-BE49-F238E27FC236}">
                <a16:creationId xmlns:a16="http://schemas.microsoft.com/office/drawing/2014/main" id="{6B8785B1-94BB-2EBF-697C-416B54FD536C}"/>
              </a:ext>
            </a:extLst>
          </p:cNvPr>
          <p:cNvPicPr>
            <a:picLocks noChangeAspect="1"/>
          </p:cNvPicPr>
          <p:nvPr/>
        </p:nvPicPr>
        <p:blipFill>
          <a:blip r:embed="rId8"/>
          <a:srcRect/>
          <a:stretch>
            <a:fillRect/>
          </a:stretch>
        </p:blipFill>
        <p:spPr>
          <a:xfrm flipH="1">
            <a:off x="15047715" y="362851"/>
            <a:ext cx="3240285" cy="1555337"/>
          </a:xfrm>
          <a:prstGeom prst="rect">
            <a:avLst/>
          </a:prstGeom>
        </p:spPr>
      </p:pic>
      <p:pic>
        <p:nvPicPr>
          <p:cNvPr id="17" name="Picture 17">
            <a:extLst>
              <a:ext uri="{FF2B5EF4-FFF2-40B4-BE49-F238E27FC236}">
                <a16:creationId xmlns:a16="http://schemas.microsoft.com/office/drawing/2014/main" id="{A454F991-BBC0-CC4C-0B22-AF0368F373C1}"/>
              </a:ext>
            </a:extLst>
          </p:cNvPr>
          <p:cNvPicPr>
            <a:picLocks noChangeAspect="1"/>
          </p:cNvPicPr>
          <p:nvPr/>
        </p:nvPicPr>
        <p:blipFill>
          <a:blip r:embed="rId8"/>
          <a:srcRect/>
          <a:stretch>
            <a:fillRect/>
          </a:stretch>
        </p:blipFill>
        <p:spPr>
          <a:xfrm flipH="1">
            <a:off x="15419744" y="7691095"/>
            <a:ext cx="3240285" cy="1555337"/>
          </a:xfrm>
          <a:prstGeom prst="rect">
            <a:avLst/>
          </a:prstGeom>
        </p:spPr>
      </p:pic>
      <p:sp>
        <p:nvSpPr>
          <p:cNvPr id="18" name="Freeform 18">
            <a:extLst>
              <a:ext uri="{FF2B5EF4-FFF2-40B4-BE49-F238E27FC236}">
                <a16:creationId xmlns:a16="http://schemas.microsoft.com/office/drawing/2014/main" id="{D2ABB437-B751-ACBE-176F-9C2BC2D1F89A}"/>
              </a:ext>
            </a:extLst>
          </p:cNvPr>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extLst>
      <p:ext uri="{BB962C8B-B14F-4D97-AF65-F5344CB8AC3E}">
        <p14:creationId xmlns:p14="http://schemas.microsoft.com/office/powerpoint/2010/main" val="531067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618325" y="-388925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293546" y="254308"/>
            <a:ext cx="11784860" cy="1298716"/>
            <a:chOff x="0" y="0"/>
            <a:chExt cx="2808955" cy="309553"/>
          </a:xfrm>
        </p:grpSpPr>
        <p:sp>
          <p:nvSpPr>
            <p:cNvPr id="4" name="Freeform 4"/>
            <p:cNvSpPr/>
            <p:nvPr/>
          </p:nvSpPr>
          <p:spPr>
            <a:xfrm>
              <a:off x="0" y="0"/>
              <a:ext cx="2808955" cy="309553"/>
            </a:xfrm>
            <a:custGeom>
              <a:avLst/>
              <a:gdLst/>
              <a:ahLst/>
              <a:cxnLst/>
              <a:rect l="l" t="t" r="r" b="b"/>
              <a:pathLst>
                <a:path w="2808955" h="309553">
                  <a:moveTo>
                    <a:pt x="0" y="0"/>
                  </a:moveTo>
                  <a:lnTo>
                    <a:pt x="2808955" y="0"/>
                  </a:lnTo>
                  <a:lnTo>
                    <a:pt x="2808955" y="309553"/>
                  </a:lnTo>
                  <a:lnTo>
                    <a:pt x="0" y="309553"/>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p:cNvSpPr txBox="1"/>
            <p:nvPr/>
          </p:nvSpPr>
          <p:spPr>
            <a:xfrm>
              <a:off x="0" y="-38100"/>
              <a:ext cx="2808955" cy="34765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754637" y="243108"/>
            <a:ext cx="1042965" cy="104296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218433" y="487806"/>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0" name="Freeform 10"/>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6">
              <a:alphaModFix amt="32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p:cNvSpPr txBox="1"/>
          <p:nvPr/>
        </p:nvSpPr>
        <p:spPr>
          <a:xfrm>
            <a:off x="12875393" y="585735"/>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14" name="TextBox 14"/>
          <p:cNvSpPr txBox="1"/>
          <p:nvPr/>
        </p:nvSpPr>
        <p:spPr>
          <a:xfrm>
            <a:off x="153126" y="585735"/>
            <a:ext cx="6700964" cy="609526"/>
          </a:xfrm>
          <a:prstGeom prst="rect">
            <a:avLst/>
          </a:prstGeom>
        </p:spPr>
        <p:txBody>
          <a:bodyPr lIns="0" tIns="0" rIns="0" bIns="0" rtlCol="0" anchor="t">
            <a:spAutoFit/>
          </a:bodyPr>
          <a:lstStyle/>
          <a:p>
            <a:pPr marR="0" lvl="2">
              <a:lnSpc>
                <a:spcPct val="150000"/>
              </a:lnSpc>
              <a:spcBef>
                <a:spcPts val="200"/>
              </a:spcBef>
            </a:pPr>
            <a:r>
              <a:rPr lang="en-US" sz="3000" b="1" dirty="0">
                <a:effectLst/>
                <a:latin typeface="Times New Roman" panose="02020603050405020304" pitchFamily="18" charset="0"/>
                <a:ea typeface="Times New Roman" panose="02020603050405020304" pitchFamily="18" charset="0"/>
              </a:rPr>
              <a:t>3.1.2 </a:t>
            </a:r>
            <a:r>
              <a:rPr lang="vi-VN" sz="3000" b="1" dirty="0">
                <a:effectLst/>
                <a:latin typeface="Times New Roman" panose="02020603050405020304" pitchFamily="18" charset="0"/>
                <a:ea typeface="Times New Roman" panose="02020603050405020304" pitchFamily="18" charset="0"/>
              </a:rPr>
              <a:t>Dữ liệu từ file CSV</a:t>
            </a:r>
            <a:endParaRPr lang="en-US" sz="3000" b="1" dirty="0">
              <a:effectLst/>
              <a:latin typeface="Times New Roman" panose="02020603050405020304" pitchFamily="18" charset="0"/>
              <a:ea typeface="Times New Roman" panose="02020603050405020304" pitchFamily="18" charset="0"/>
            </a:endParaRPr>
          </a:p>
        </p:txBody>
      </p:sp>
      <p:sp>
        <p:nvSpPr>
          <p:cNvPr id="15" name="TextBox 15"/>
          <p:cNvSpPr txBox="1"/>
          <p:nvPr/>
        </p:nvSpPr>
        <p:spPr>
          <a:xfrm>
            <a:off x="265328" y="1643614"/>
            <a:ext cx="17144820" cy="8064515"/>
          </a:xfrm>
          <a:prstGeom prst="rect">
            <a:avLst/>
          </a:prstGeom>
        </p:spPr>
        <p:txBody>
          <a:bodyPr wrap="square" lIns="0" tIns="0" rIns="0" bIns="0" rtlCol="0" anchor="t">
            <a:spAutoFit/>
          </a:bodyPr>
          <a:lstStyle/>
          <a:p>
            <a:pPr marL="0" marR="0" indent="182880" algn="just">
              <a:lnSpc>
                <a:spcPct val="150000"/>
              </a:lnSpc>
            </a:pPr>
            <a:r>
              <a:rPr lang="vi-VN" sz="2200" dirty="0">
                <a:effectLst/>
                <a:latin typeface="Times New Roman" panose="02020603050405020304" pitchFamily="18" charset="0"/>
                <a:ea typeface="Times New Roman" panose="02020603050405020304" pitchFamily="18" charset="0"/>
              </a:rPr>
              <a:t>Dữ liệu từ file CSV cung cấp một tập hợp các màu sắc đã được gắn nhãn, với mỗi màu sắc có các đặc trưng RGB được ghi lại. Đây là dữ liệu phụ trợ giúp mô hình học được các mối quan hệ giữa các giá trị RGB và tên màu.</a:t>
            </a:r>
            <a:endParaRPr lang="en-US" sz="2200" dirty="0">
              <a:effectLst/>
              <a:latin typeface="Times New Roman" panose="02020603050405020304" pitchFamily="18" charset="0"/>
              <a:ea typeface="Times New Roman" panose="02020603050405020304" pitchFamily="18" charset="0"/>
            </a:endParaRPr>
          </a:p>
          <a:p>
            <a:pPr marL="0" marR="0" indent="182880" algn="just">
              <a:lnSpc>
                <a:spcPct val="150000"/>
              </a:lnSpc>
            </a:pPr>
            <a:r>
              <a:rPr lang="vi-VN" sz="2200" dirty="0">
                <a:effectLst/>
                <a:latin typeface="Times New Roman" panose="02020603050405020304" pitchFamily="18" charset="0"/>
                <a:ea typeface="Times New Roman" panose="02020603050405020304" pitchFamily="18" charset="0"/>
              </a:rPr>
              <a:t>Nguồn gốc: Dữ liệu màu sắc từ file CSV được cung cấp dưới dạng các dòng dữ liệu, mỗi dòng chứa thông tin về một màu sắc, bao gồm:</a:t>
            </a:r>
            <a:endParaRPr lang="en-US" sz="2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200" dirty="0">
                <a:effectLst/>
                <a:latin typeface="Times New Roman" panose="02020603050405020304" pitchFamily="18" charset="0"/>
                <a:ea typeface="Times New Roman" panose="02020603050405020304" pitchFamily="18" charset="0"/>
              </a:rPr>
              <a:t>Tên màu (Color Name)</a:t>
            </a:r>
            <a:endParaRPr lang="en-US" sz="2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200" dirty="0">
                <a:effectLst/>
                <a:latin typeface="Times New Roman" panose="02020603050405020304" pitchFamily="18" charset="0"/>
                <a:ea typeface="Times New Roman" panose="02020603050405020304" pitchFamily="18" charset="0"/>
              </a:rPr>
              <a:t>Mô tả đầy đủ của màu (Full Description)</a:t>
            </a:r>
            <a:endParaRPr lang="en-US" sz="2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200" dirty="0">
                <a:effectLst/>
                <a:latin typeface="Times New Roman" panose="02020603050405020304" pitchFamily="18" charset="0"/>
                <a:ea typeface="Times New Roman" panose="02020603050405020304" pitchFamily="18" charset="0"/>
              </a:rPr>
              <a:t>Mã màu Hex (Hex)</a:t>
            </a:r>
            <a:endParaRPr lang="en-US" sz="2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200" dirty="0">
                <a:effectLst/>
                <a:latin typeface="Times New Roman" panose="02020603050405020304" pitchFamily="18" charset="0"/>
                <a:ea typeface="Times New Roman" panose="02020603050405020304" pitchFamily="18" charset="0"/>
              </a:rPr>
              <a:t>Các giá trị RGB (Red, Green, Blue)</a:t>
            </a:r>
            <a:endParaRPr lang="en-US" sz="2200" dirty="0">
              <a:effectLst/>
              <a:latin typeface="Times New Roman" panose="02020603050405020304" pitchFamily="18" charset="0"/>
              <a:ea typeface="Times New Roman" panose="02020603050405020304" pitchFamily="18" charset="0"/>
            </a:endParaRPr>
          </a:p>
          <a:p>
            <a:pPr marL="0" marR="0" indent="228600" algn="just">
              <a:lnSpc>
                <a:spcPct val="150000"/>
              </a:lnSpc>
            </a:pPr>
            <a:r>
              <a:rPr lang="vi-VN" sz="2200" dirty="0">
                <a:effectLst/>
                <a:latin typeface="Times New Roman" panose="02020603050405020304" pitchFamily="18" charset="0"/>
                <a:ea typeface="Times New Roman" panose="02020603050405020304" pitchFamily="18" charset="0"/>
              </a:rPr>
              <a:t>Đặc điểm dữ liệu: Mỗi dòng trong CSV cung cấp các giá trị RGB cụ thể cho mỗi màu sắc, giúp mô hình hiểu được mối quan hệ giữa các giá trị này và tên màu của chúng.</a:t>
            </a:r>
            <a:endParaRPr lang="en-US" sz="2200" dirty="0">
              <a:effectLst/>
              <a:latin typeface="Times New Roman" panose="02020603050405020304" pitchFamily="18" charset="0"/>
              <a:ea typeface="Times New Roman" panose="02020603050405020304" pitchFamily="18" charset="0"/>
            </a:endParaRPr>
          </a:p>
          <a:p>
            <a:pPr marL="0" marR="0" indent="228600" algn="just">
              <a:lnSpc>
                <a:spcPct val="150000"/>
              </a:lnSpc>
            </a:pPr>
            <a:r>
              <a:rPr lang="vi-VN" sz="2200" dirty="0">
                <a:effectLst/>
                <a:latin typeface="Times New Roman" panose="02020603050405020304" pitchFamily="18" charset="0"/>
                <a:ea typeface="Times New Roman" panose="02020603050405020304" pitchFamily="18" charset="0"/>
              </a:rPr>
              <a:t>Mục tiêu: Dữ liệu CSV giúp bổ sung các màu sắc và nhãn đã được xác định trước, giúp mô hình học được cách nhận diện và phân loại các màu sắc ngoài dữ liệu hình ảnh. Khi kết hợp dữ liệu hình ảnh và CSV, mô hình sẽ có nhiều dữ liệu hơn để học và cải thiện khả năng phân loại.</a:t>
            </a:r>
            <a:endParaRPr lang="en-US" sz="2200" dirty="0">
              <a:effectLst/>
              <a:latin typeface="Times New Roman" panose="02020603050405020304" pitchFamily="18" charset="0"/>
              <a:ea typeface="Times New Roman" panose="02020603050405020304" pitchFamily="18" charset="0"/>
            </a:endParaRPr>
          </a:p>
          <a:p>
            <a:pPr marL="0" marR="0" indent="228600" algn="just">
              <a:lnSpc>
                <a:spcPct val="150000"/>
              </a:lnSpc>
            </a:pPr>
            <a:r>
              <a:rPr lang="vi-VN" sz="2200" dirty="0">
                <a:effectLst/>
                <a:latin typeface="Times New Roman" panose="02020603050405020304" pitchFamily="18" charset="0"/>
                <a:ea typeface="Times New Roman" panose="02020603050405020304" pitchFamily="18" charset="0"/>
              </a:rPr>
              <a:t>Quá trình tiền xử lý:</a:t>
            </a:r>
            <a:endParaRPr lang="en-US" sz="2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200" dirty="0">
                <a:effectLst/>
                <a:latin typeface="Times New Roman" panose="02020603050405020304" pitchFamily="18" charset="0"/>
                <a:ea typeface="Times New Roman" panose="02020603050405020304" pitchFamily="18" charset="0"/>
              </a:rPr>
              <a:t>Đọc dữ liệu từ file CSV.</a:t>
            </a:r>
            <a:endParaRPr lang="en-US" sz="2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200" dirty="0">
                <a:effectLst/>
                <a:latin typeface="Times New Roman" panose="02020603050405020304" pitchFamily="18" charset="0"/>
                <a:ea typeface="Times New Roman" panose="02020603050405020304" pitchFamily="18" charset="0"/>
              </a:rPr>
              <a:t>Trích xuất các giá trị RGB và tên màu từ các cột của file CSV.</a:t>
            </a:r>
            <a:endParaRPr lang="en-US" sz="22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200" dirty="0">
                <a:effectLst/>
                <a:latin typeface="Times New Roman" panose="02020603050405020304" pitchFamily="18" charset="0"/>
                <a:ea typeface="Times New Roman" panose="02020603050405020304" pitchFamily="18" charset="0"/>
              </a:rPr>
              <a:t>Gắn nhãn tương ứng với mỗi dòng dữ liệu màu sắc.</a:t>
            </a:r>
            <a:endParaRPr lang="en-US" sz="22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200" dirty="0">
                <a:effectLst/>
                <a:latin typeface="Times New Roman" panose="02020603050405020304" pitchFamily="18" charset="0"/>
                <a:ea typeface="Times New Roman" panose="02020603050405020304" pitchFamily="18" charset="0"/>
              </a:rPr>
              <a:t>Nguồn dữ liệu: Tệp CSV colors.csv chứa danh sách các màu sắc với các thuộc tính RGB và tên màu. </a:t>
            </a:r>
            <a:endParaRPr lang="en-US" sz="2200" dirty="0">
              <a:effectLst/>
              <a:latin typeface="Times New Roman" panose="02020603050405020304" pitchFamily="18" charset="0"/>
              <a:ea typeface="Times New Roman" panose="02020603050405020304" pitchFamily="18" charset="0"/>
            </a:endParaRPr>
          </a:p>
        </p:txBody>
      </p:sp>
      <p:pic>
        <p:nvPicPr>
          <p:cNvPr id="16" name="Picture 16"/>
          <p:cNvPicPr>
            <a:picLocks noChangeAspect="1"/>
          </p:cNvPicPr>
          <p:nvPr/>
        </p:nvPicPr>
        <p:blipFill>
          <a:blip r:embed="rId8"/>
          <a:srcRect/>
          <a:stretch>
            <a:fillRect/>
          </a:stretch>
        </p:blipFill>
        <p:spPr>
          <a:xfrm flipH="1">
            <a:off x="15047715" y="362851"/>
            <a:ext cx="3240285" cy="1555337"/>
          </a:xfrm>
          <a:prstGeom prst="rect">
            <a:avLst/>
          </a:prstGeom>
        </p:spPr>
      </p:pic>
      <p:pic>
        <p:nvPicPr>
          <p:cNvPr id="17" name="Picture 17"/>
          <p:cNvPicPr>
            <a:picLocks noChangeAspect="1"/>
          </p:cNvPicPr>
          <p:nvPr/>
        </p:nvPicPr>
        <p:blipFill>
          <a:blip r:embed="rId8"/>
          <a:srcRect/>
          <a:stretch>
            <a:fillRect/>
          </a:stretch>
        </p:blipFill>
        <p:spPr>
          <a:xfrm flipH="1">
            <a:off x="15419744" y="7691095"/>
            <a:ext cx="3240285" cy="1555337"/>
          </a:xfrm>
          <a:prstGeom prst="rect">
            <a:avLst/>
          </a:prstGeom>
        </p:spPr>
      </p:pic>
      <p:sp>
        <p:nvSpPr>
          <p:cNvPr id="18" name="Freeform 18"/>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43501178-E951-9EDA-FDCE-41491A13E28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39FBA2C-1A59-C552-B40A-D10DDF5B420F}"/>
              </a:ext>
            </a:extLst>
          </p:cNvPr>
          <p:cNvSpPr/>
          <p:nvPr/>
        </p:nvSpPr>
        <p:spPr>
          <a:xfrm>
            <a:off x="8618325" y="-388925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E4E11184-B4E4-4A74-F4D8-345537414353}"/>
              </a:ext>
            </a:extLst>
          </p:cNvPr>
          <p:cNvGrpSpPr/>
          <p:nvPr/>
        </p:nvGrpSpPr>
        <p:grpSpPr>
          <a:xfrm>
            <a:off x="-293546" y="254308"/>
            <a:ext cx="11784860" cy="1298716"/>
            <a:chOff x="0" y="0"/>
            <a:chExt cx="2808955" cy="309553"/>
          </a:xfrm>
        </p:grpSpPr>
        <p:sp>
          <p:nvSpPr>
            <p:cNvPr id="4" name="Freeform 4">
              <a:extLst>
                <a:ext uri="{FF2B5EF4-FFF2-40B4-BE49-F238E27FC236}">
                  <a16:creationId xmlns:a16="http://schemas.microsoft.com/office/drawing/2014/main" id="{0B0A6A59-1C60-DBE1-9B95-B81D3220C80C}"/>
                </a:ext>
              </a:extLst>
            </p:cNvPr>
            <p:cNvSpPr/>
            <p:nvPr/>
          </p:nvSpPr>
          <p:spPr>
            <a:xfrm>
              <a:off x="0" y="0"/>
              <a:ext cx="2808955" cy="309553"/>
            </a:xfrm>
            <a:custGeom>
              <a:avLst/>
              <a:gdLst/>
              <a:ahLst/>
              <a:cxnLst/>
              <a:rect l="l" t="t" r="r" b="b"/>
              <a:pathLst>
                <a:path w="2808955" h="309553">
                  <a:moveTo>
                    <a:pt x="0" y="0"/>
                  </a:moveTo>
                  <a:lnTo>
                    <a:pt x="2808955" y="0"/>
                  </a:lnTo>
                  <a:lnTo>
                    <a:pt x="2808955" y="309553"/>
                  </a:lnTo>
                  <a:lnTo>
                    <a:pt x="0" y="309553"/>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49B96A2B-BBE5-D3C0-B784-EA261317987A}"/>
                </a:ext>
              </a:extLst>
            </p:cNvPr>
            <p:cNvSpPr txBox="1"/>
            <p:nvPr/>
          </p:nvSpPr>
          <p:spPr>
            <a:xfrm>
              <a:off x="0" y="-38100"/>
              <a:ext cx="2808955" cy="347653"/>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B7E1C272-80E4-42D1-6C59-3315A92118B6}"/>
              </a:ext>
            </a:extLst>
          </p:cNvPr>
          <p:cNvGrpSpPr/>
          <p:nvPr/>
        </p:nvGrpSpPr>
        <p:grpSpPr>
          <a:xfrm>
            <a:off x="11754637" y="243108"/>
            <a:ext cx="1042965" cy="1042965"/>
            <a:chOff x="0" y="0"/>
            <a:chExt cx="812800" cy="812800"/>
          </a:xfrm>
        </p:grpSpPr>
        <p:sp>
          <p:nvSpPr>
            <p:cNvPr id="7" name="Freeform 7">
              <a:extLst>
                <a:ext uri="{FF2B5EF4-FFF2-40B4-BE49-F238E27FC236}">
                  <a16:creationId xmlns:a16="http://schemas.microsoft.com/office/drawing/2014/main" id="{6B9E86F6-6978-75B2-7386-3CC7DA3D995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8" name="TextBox 8">
              <a:extLst>
                <a:ext uri="{FF2B5EF4-FFF2-40B4-BE49-F238E27FC236}">
                  <a16:creationId xmlns:a16="http://schemas.microsoft.com/office/drawing/2014/main" id="{34CCC06E-55EE-827F-4519-EFB5F0FE76D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C52D7A72-C114-9329-645C-9737177AE4B0}"/>
              </a:ext>
            </a:extLst>
          </p:cNvPr>
          <p:cNvSpPr/>
          <p:nvPr/>
        </p:nvSpPr>
        <p:spPr>
          <a:xfrm>
            <a:off x="12218433" y="487806"/>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0" name="Freeform 10">
            <a:extLst>
              <a:ext uri="{FF2B5EF4-FFF2-40B4-BE49-F238E27FC236}">
                <a16:creationId xmlns:a16="http://schemas.microsoft.com/office/drawing/2014/main" id="{16F1FEA3-80EB-1994-E06B-6740C4BE47D1}"/>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6">
              <a:alphaModFix amt="32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a:extLst>
              <a:ext uri="{FF2B5EF4-FFF2-40B4-BE49-F238E27FC236}">
                <a16:creationId xmlns:a16="http://schemas.microsoft.com/office/drawing/2014/main" id="{F284AA6B-5F2B-49AC-9F0C-953F299EA37D}"/>
              </a:ext>
            </a:extLst>
          </p:cNvPr>
          <p:cNvSpPr txBox="1"/>
          <p:nvPr/>
        </p:nvSpPr>
        <p:spPr>
          <a:xfrm>
            <a:off x="12875393" y="585735"/>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14" name="TextBox 14">
            <a:extLst>
              <a:ext uri="{FF2B5EF4-FFF2-40B4-BE49-F238E27FC236}">
                <a16:creationId xmlns:a16="http://schemas.microsoft.com/office/drawing/2014/main" id="{C922C9EE-1F3E-9145-CE65-8851AF448902}"/>
              </a:ext>
            </a:extLst>
          </p:cNvPr>
          <p:cNvSpPr txBox="1"/>
          <p:nvPr/>
        </p:nvSpPr>
        <p:spPr>
          <a:xfrm>
            <a:off x="352561" y="201858"/>
            <a:ext cx="6700964" cy="1327671"/>
          </a:xfrm>
          <a:prstGeom prst="rect">
            <a:avLst/>
          </a:prstGeom>
        </p:spPr>
        <p:txBody>
          <a:bodyPr lIns="0" tIns="0" rIns="0" bIns="0" rtlCol="0" anchor="t">
            <a:spAutoFit/>
          </a:bodyPr>
          <a:lstStyle/>
          <a:p>
            <a:pPr marR="0" lvl="1">
              <a:lnSpc>
                <a:spcPct val="150000"/>
              </a:lnSpc>
              <a:spcBef>
                <a:spcPts val="200"/>
              </a:spcBef>
            </a:pPr>
            <a:r>
              <a:rPr lang="en-US" sz="3000" b="1" dirty="0">
                <a:effectLst/>
                <a:latin typeface="Times New Roman" panose="02020603050405020304" pitchFamily="18" charset="0"/>
                <a:ea typeface="Times New Roman" panose="02020603050405020304" pitchFamily="18" charset="0"/>
                <a:cs typeface="Times New Roman" panose="02020603050405020304" pitchFamily="18" charset="0"/>
              </a:rPr>
              <a:t>3.2 </a:t>
            </a:r>
            <a:r>
              <a:rPr lang="vi-VN" sz="3000" b="1" dirty="0">
                <a:effectLst/>
                <a:latin typeface="Times New Roman" panose="02020603050405020304" pitchFamily="18" charset="0"/>
                <a:ea typeface="Times New Roman" panose="02020603050405020304" pitchFamily="18" charset="0"/>
                <a:cs typeface="Times New Roman" panose="02020603050405020304" pitchFamily="18" charset="0"/>
              </a:rPr>
              <a:t>Độ đo đánh giá</a:t>
            </a:r>
            <a:endParaRPr lang="en-US" sz="3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82880" marR="0" indent="0">
              <a:lnSpc>
                <a:spcPct val="150000"/>
              </a:lnSpc>
              <a:spcBef>
                <a:spcPts val="200"/>
              </a:spcBef>
            </a:pPr>
            <a:r>
              <a:rPr lang="vi-VN" sz="3000" b="1" dirty="0">
                <a:effectLst/>
                <a:latin typeface="Times New Roman" panose="02020603050405020304" pitchFamily="18" charset="0"/>
                <a:ea typeface="Times New Roman" panose="02020603050405020304" pitchFamily="18" charset="0"/>
              </a:rPr>
              <a:t>3.2.1 Accuracy (Độ chính xác)</a:t>
            </a:r>
            <a:endParaRPr lang="en-US" sz="3000" b="1" dirty="0">
              <a:effectLst/>
              <a:latin typeface="Times New Roman" panose="02020603050405020304" pitchFamily="18" charset="0"/>
              <a:ea typeface="Times New Roman" panose="02020603050405020304" pitchFamily="18" charset="0"/>
            </a:endParaRPr>
          </a:p>
        </p:txBody>
      </p:sp>
      <p:sp>
        <p:nvSpPr>
          <p:cNvPr id="15" name="TextBox 15">
            <a:extLst>
              <a:ext uri="{FF2B5EF4-FFF2-40B4-BE49-F238E27FC236}">
                <a16:creationId xmlns:a16="http://schemas.microsoft.com/office/drawing/2014/main" id="{CAAEA373-83BF-E882-005D-E6C23C82403A}"/>
              </a:ext>
            </a:extLst>
          </p:cNvPr>
          <p:cNvSpPr txBox="1"/>
          <p:nvPr/>
        </p:nvSpPr>
        <p:spPr>
          <a:xfrm>
            <a:off x="265328" y="1643614"/>
            <a:ext cx="17144820" cy="1595630"/>
          </a:xfrm>
          <a:prstGeom prst="rect">
            <a:avLst/>
          </a:prstGeom>
        </p:spPr>
        <p:txBody>
          <a:bodyPr wrap="square" lIns="0" tIns="0" rIns="0" bIns="0" rtlCol="0" anchor="t">
            <a:spAutoFit/>
          </a:bodyPr>
          <a:lstStyle/>
          <a:p>
            <a:pPr marL="0" marR="0" indent="182880" algn="just">
              <a:lnSpc>
                <a:spcPct val="150000"/>
              </a:lnSpc>
            </a:pPr>
            <a:r>
              <a:rPr lang="vi-VN" sz="2400" dirty="0">
                <a:effectLst/>
                <a:latin typeface="Times New Roman" panose="02020603050405020304" pitchFamily="18" charset="0"/>
                <a:ea typeface="Times New Roman" panose="02020603050405020304" pitchFamily="18" charset="0"/>
              </a:rPr>
              <a:t>Accuracy là tỷ lệ mẫu được phân loại đúng so với tổng số mẫu trong tập kiểm tra. Đây là độ đo phổ biến nhất và đơn giản nhất để đánh giá mô hình phân loại.</a:t>
            </a:r>
            <a:endParaRPr lang="en-US" sz="24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400" dirty="0">
                <a:effectLst/>
                <a:latin typeface="Times New Roman" panose="02020603050405020304" pitchFamily="18" charset="0"/>
                <a:ea typeface="Times New Roman" panose="02020603050405020304" pitchFamily="18" charset="0"/>
              </a:rPr>
              <a:t>Công thức tính Accuracy là:</a:t>
            </a:r>
            <a:endParaRPr lang="en-US" sz="2400" dirty="0">
              <a:effectLst/>
              <a:latin typeface="Times New Roman" panose="02020603050405020304" pitchFamily="18" charset="0"/>
              <a:ea typeface="Times New Roman" panose="02020603050405020304" pitchFamily="18" charset="0"/>
            </a:endParaRPr>
          </a:p>
        </p:txBody>
      </p:sp>
      <p:pic>
        <p:nvPicPr>
          <p:cNvPr id="16" name="Picture 16">
            <a:extLst>
              <a:ext uri="{FF2B5EF4-FFF2-40B4-BE49-F238E27FC236}">
                <a16:creationId xmlns:a16="http://schemas.microsoft.com/office/drawing/2014/main" id="{C5601076-936D-2E19-9CAC-6FC30419AD55}"/>
              </a:ext>
            </a:extLst>
          </p:cNvPr>
          <p:cNvPicPr>
            <a:picLocks noChangeAspect="1"/>
          </p:cNvPicPr>
          <p:nvPr/>
        </p:nvPicPr>
        <p:blipFill>
          <a:blip r:embed="rId8"/>
          <a:srcRect/>
          <a:stretch>
            <a:fillRect/>
          </a:stretch>
        </p:blipFill>
        <p:spPr>
          <a:xfrm flipH="1">
            <a:off x="15047715" y="362851"/>
            <a:ext cx="3240285" cy="1555337"/>
          </a:xfrm>
          <a:prstGeom prst="rect">
            <a:avLst/>
          </a:prstGeom>
        </p:spPr>
      </p:pic>
      <p:pic>
        <p:nvPicPr>
          <p:cNvPr id="17" name="Picture 17">
            <a:extLst>
              <a:ext uri="{FF2B5EF4-FFF2-40B4-BE49-F238E27FC236}">
                <a16:creationId xmlns:a16="http://schemas.microsoft.com/office/drawing/2014/main" id="{62F3F8DF-33E6-D4E0-4C25-B2381F871683}"/>
              </a:ext>
            </a:extLst>
          </p:cNvPr>
          <p:cNvPicPr>
            <a:picLocks noChangeAspect="1"/>
          </p:cNvPicPr>
          <p:nvPr/>
        </p:nvPicPr>
        <p:blipFill>
          <a:blip r:embed="rId8"/>
          <a:srcRect/>
          <a:stretch>
            <a:fillRect/>
          </a:stretch>
        </p:blipFill>
        <p:spPr>
          <a:xfrm flipH="1">
            <a:off x="15419744" y="7691095"/>
            <a:ext cx="3240285" cy="1555337"/>
          </a:xfrm>
          <a:prstGeom prst="rect">
            <a:avLst/>
          </a:prstGeom>
        </p:spPr>
      </p:pic>
      <p:sp>
        <p:nvSpPr>
          <p:cNvPr id="18" name="Freeform 18">
            <a:extLst>
              <a:ext uri="{FF2B5EF4-FFF2-40B4-BE49-F238E27FC236}">
                <a16:creationId xmlns:a16="http://schemas.microsoft.com/office/drawing/2014/main" id="{71996099-01D9-1969-E4C7-417A0961D875}"/>
              </a:ext>
            </a:extLst>
          </p:cNvPr>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11" name="Picture 10">
            <a:extLst>
              <a:ext uri="{FF2B5EF4-FFF2-40B4-BE49-F238E27FC236}">
                <a16:creationId xmlns:a16="http://schemas.microsoft.com/office/drawing/2014/main" id="{B40F054B-00F5-13A1-635A-EEBF3C5D0CE1}"/>
              </a:ext>
            </a:extLst>
          </p:cNvPr>
          <p:cNvPicPr>
            <a:picLocks noChangeAspect="1"/>
          </p:cNvPicPr>
          <p:nvPr/>
        </p:nvPicPr>
        <p:blipFill>
          <a:blip r:embed="rId9"/>
          <a:stretch>
            <a:fillRect/>
          </a:stretch>
        </p:blipFill>
        <p:spPr>
          <a:xfrm>
            <a:off x="5150140" y="3866337"/>
            <a:ext cx="6934200" cy="1436715"/>
          </a:xfrm>
          <a:prstGeom prst="rect">
            <a:avLst/>
          </a:prstGeom>
        </p:spPr>
      </p:pic>
      <p:sp>
        <p:nvSpPr>
          <p:cNvPr id="13" name="TextBox 15">
            <a:extLst>
              <a:ext uri="{FF2B5EF4-FFF2-40B4-BE49-F238E27FC236}">
                <a16:creationId xmlns:a16="http://schemas.microsoft.com/office/drawing/2014/main" id="{AA1CD1F3-C855-FE0E-F1B7-B72D6379C36E}"/>
              </a:ext>
            </a:extLst>
          </p:cNvPr>
          <p:cNvSpPr txBox="1"/>
          <p:nvPr/>
        </p:nvSpPr>
        <p:spPr>
          <a:xfrm>
            <a:off x="265328" y="5553486"/>
            <a:ext cx="17144820" cy="2149627"/>
          </a:xfrm>
          <a:prstGeom prst="rect">
            <a:avLst/>
          </a:prstGeom>
        </p:spPr>
        <p:txBody>
          <a:bodyPr wrap="square" lIns="0" tIns="0" rIns="0" bIns="0" rtlCol="0" anchor="t">
            <a:spAutoFit/>
          </a:bodyPr>
          <a:lstStyle/>
          <a:p>
            <a:pPr marL="0" marR="0" algn="just">
              <a:lnSpc>
                <a:spcPct val="150000"/>
              </a:lnSpc>
            </a:pPr>
            <a:r>
              <a:rPr lang="vi-VN" sz="2400" b="1" dirty="0">
                <a:effectLst/>
                <a:latin typeface="Times New Roman" panose="02020603050405020304" pitchFamily="18" charset="0"/>
                <a:ea typeface="Times New Roman" panose="02020603050405020304" pitchFamily="18" charset="0"/>
              </a:rPr>
              <a:t>Ưu điểm:</a:t>
            </a:r>
            <a:endParaRPr lang="en-US" sz="24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400" dirty="0">
                <a:effectLst/>
                <a:latin typeface="Times New Roman" panose="02020603050405020304" pitchFamily="18" charset="0"/>
                <a:ea typeface="Times New Roman" panose="02020603050405020304" pitchFamily="18" charset="0"/>
              </a:rPr>
              <a:t>Dễ tính toán và dễ hiểu.</a:t>
            </a:r>
            <a:endParaRPr lang="en-US" sz="24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400" dirty="0">
                <a:effectLst/>
                <a:latin typeface="Times New Roman" panose="02020603050405020304" pitchFamily="18" charset="0"/>
                <a:ea typeface="Times New Roman" panose="02020603050405020304" pitchFamily="18" charset="0"/>
              </a:rPr>
              <a:t>Phù hợp khi dữ liệu phân bố đều giữa các lớp.</a:t>
            </a:r>
            <a:endParaRPr lang="en-US" sz="24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400" b="1" dirty="0">
                <a:effectLst/>
                <a:latin typeface="Times New Roman" panose="02020603050405020304" pitchFamily="18" charset="0"/>
                <a:ea typeface="Times New Roman" panose="02020603050405020304" pitchFamily="18" charset="0"/>
              </a:rPr>
              <a:t>Nhược điểm:</a:t>
            </a:r>
            <a:r>
              <a:rPr lang="vi-VN" sz="2400" dirty="0">
                <a:effectLst/>
                <a:latin typeface="Times New Roman" panose="02020603050405020304" pitchFamily="18" charset="0"/>
                <a:ea typeface="Times New Roman" panose="02020603050405020304" pitchFamily="18" charset="0"/>
              </a:rPr>
              <a:t> Không phản ánh chính xác hiệu quả của mô hình khi dữ liệu bị mất cân bằng (khi số lượng mẫu ở các lớp khác nhau rất lớn).</a:t>
            </a:r>
            <a:endParaRPr lang="en-US"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240657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F56B3569-37C3-2A39-2ECB-CCD09E8C927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C765B80-D0A1-3404-E63E-38D322504169}"/>
              </a:ext>
            </a:extLst>
          </p:cNvPr>
          <p:cNvSpPr/>
          <p:nvPr/>
        </p:nvSpPr>
        <p:spPr>
          <a:xfrm>
            <a:off x="8618325" y="-388925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F18120FF-AEE6-B886-62C1-AD0A285302E2}"/>
              </a:ext>
            </a:extLst>
          </p:cNvPr>
          <p:cNvGrpSpPr/>
          <p:nvPr/>
        </p:nvGrpSpPr>
        <p:grpSpPr>
          <a:xfrm>
            <a:off x="-293546" y="254308"/>
            <a:ext cx="11784860" cy="1298716"/>
            <a:chOff x="0" y="0"/>
            <a:chExt cx="2808955" cy="309553"/>
          </a:xfrm>
        </p:grpSpPr>
        <p:sp>
          <p:nvSpPr>
            <p:cNvPr id="4" name="Freeform 4">
              <a:extLst>
                <a:ext uri="{FF2B5EF4-FFF2-40B4-BE49-F238E27FC236}">
                  <a16:creationId xmlns:a16="http://schemas.microsoft.com/office/drawing/2014/main" id="{1F7C9D75-C6EA-FBEB-1958-0AADEE3D8394}"/>
                </a:ext>
              </a:extLst>
            </p:cNvPr>
            <p:cNvSpPr/>
            <p:nvPr/>
          </p:nvSpPr>
          <p:spPr>
            <a:xfrm>
              <a:off x="0" y="0"/>
              <a:ext cx="2808955" cy="309553"/>
            </a:xfrm>
            <a:custGeom>
              <a:avLst/>
              <a:gdLst/>
              <a:ahLst/>
              <a:cxnLst/>
              <a:rect l="l" t="t" r="r" b="b"/>
              <a:pathLst>
                <a:path w="2808955" h="309553">
                  <a:moveTo>
                    <a:pt x="0" y="0"/>
                  </a:moveTo>
                  <a:lnTo>
                    <a:pt x="2808955" y="0"/>
                  </a:lnTo>
                  <a:lnTo>
                    <a:pt x="2808955" y="309553"/>
                  </a:lnTo>
                  <a:lnTo>
                    <a:pt x="0" y="309553"/>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6C8F643C-DFCD-6674-2995-28F0EF6233D6}"/>
                </a:ext>
              </a:extLst>
            </p:cNvPr>
            <p:cNvSpPr txBox="1"/>
            <p:nvPr/>
          </p:nvSpPr>
          <p:spPr>
            <a:xfrm>
              <a:off x="0" y="-38100"/>
              <a:ext cx="2808955" cy="347653"/>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4F66A87D-AAAF-B049-79D8-9026F4C3B873}"/>
              </a:ext>
            </a:extLst>
          </p:cNvPr>
          <p:cNvGrpSpPr/>
          <p:nvPr/>
        </p:nvGrpSpPr>
        <p:grpSpPr>
          <a:xfrm>
            <a:off x="11754637" y="243108"/>
            <a:ext cx="1042965" cy="1042965"/>
            <a:chOff x="0" y="0"/>
            <a:chExt cx="812800" cy="812800"/>
          </a:xfrm>
        </p:grpSpPr>
        <p:sp>
          <p:nvSpPr>
            <p:cNvPr id="7" name="Freeform 7">
              <a:extLst>
                <a:ext uri="{FF2B5EF4-FFF2-40B4-BE49-F238E27FC236}">
                  <a16:creationId xmlns:a16="http://schemas.microsoft.com/office/drawing/2014/main" id="{82A4303B-4E80-B239-1ABF-9B646267186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8" name="TextBox 8">
              <a:extLst>
                <a:ext uri="{FF2B5EF4-FFF2-40B4-BE49-F238E27FC236}">
                  <a16:creationId xmlns:a16="http://schemas.microsoft.com/office/drawing/2014/main" id="{080ECE6B-8A0E-72ED-B8F5-0A8A27761664}"/>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5746CCA1-F964-0710-E826-FBD27DCD14E0}"/>
              </a:ext>
            </a:extLst>
          </p:cNvPr>
          <p:cNvSpPr/>
          <p:nvPr/>
        </p:nvSpPr>
        <p:spPr>
          <a:xfrm>
            <a:off x="12218433" y="487806"/>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0" name="Freeform 10">
            <a:extLst>
              <a:ext uri="{FF2B5EF4-FFF2-40B4-BE49-F238E27FC236}">
                <a16:creationId xmlns:a16="http://schemas.microsoft.com/office/drawing/2014/main" id="{B9A4B47F-07F7-EEE1-093D-513F1F6C69A2}"/>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6">
              <a:alphaModFix amt="32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a:extLst>
              <a:ext uri="{FF2B5EF4-FFF2-40B4-BE49-F238E27FC236}">
                <a16:creationId xmlns:a16="http://schemas.microsoft.com/office/drawing/2014/main" id="{71A0AE62-F289-390A-DC2C-87AB436126F6}"/>
              </a:ext>
            </a:extLst>
          </p:cNvPr>
          <p:cNvSpPr txBox="1"/>
          <p:nvPr/>
        </p:nvSpPr>
        <p:spPr>
          <a:xfrm>
            <a:off x="12875393" y="585735"/>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14" name="TextBox 14">
            <a:extLst>
              <a:ext uri="{FF2B5EF4-FFF2-40B4-BE49-F238E27FC236}">
                <a16:creationId xmlns:a16="http://schemas.microsoft.com/office/drawing/2014/main" id="{47BE5180-EAA2-3908-5489-58430F196315}"/>
              </a:ext>
            </a:extLst>
          </p:cNvPr>
          <p:cNvSpPr txBox="1"/>
          <p:nvPr/>
        </p:nvSpPr>
        <p:spPr>
          <a:xfrm>
            <a:off x="365053" y="493427"/>
            <a:ext cx="6700964" cy="609526"/>
          </a:xfrm>
          <a:prstGeom prst="rect">
            <a:avLst/>
          </a:prstGeom>
        </p:spPr>
        <p:txBody>
          <a:bodyPr lIns="0" tIns="0" rIns="0" bIns="0" rtlCol="0" anchor="t">
            <a:spAutoFit/>
          </a:bodyPr>
          <a:lstStyle/>
          <a:p>
            <a:pPr marR="0" lvl="2">
              <a:lnSpc>
                <a:spcPct val="150000"/>
              </a:lnSpc>
              <a:spcBef>
                <a:spcPts val="200"/>
              </a:spcBef>
            </a:pPr>
            <a:r>
              <a:rPr lang="en-US" sz="3000" b="1" dirty="0">
                <a:effectLst/>
                <a:latin typeface="Times New Roman" panose="02020603050405020304" pitchFamily="18" charset="0"/>
                <a:ea typeface="Times New Roman" panose="02020603050405020304" pitchFamily="18" charset="0"/>
              </a:rPr>
              <a:t>3.2.2 </a:t>
            </a:r>
            <a:r>
              <a:rPr lang="vi-VN" sz="3000" b="1" dirty="0">
                <a:effectLst/>
                <a:latin typeface="Times New Roman" panose="02020603050405020304" pitchFamily="18" charset="0"/>
                <a:ea typeface="Times New Roman" panose="02020603050405020304" pitchFamily="18" charset="0"/>
              </a:rPr>
              <a:t>Precision (Độ chính xác)</a:t>
            </a:r>
            <a:endParaRPr lang="en-US" sz="3000" b="1" dirty="0">
              <a:effectLst/>
              <a:latin typeface="Times New Roman" panose="02020603050405020304" pitchFamily="18" charset="0"/>
              <a:ea typeface="Times New Roman" panose="02020603050405020304" pitchFamily="18" charset="0"/>
            </a:endParaRPr>
          </a:p>
        </p:txBody>
      </p:sp>
      <p:sp>
        <p:nvSpPr>
          <p:cNvPr id="15" name="TextBox 15">
            <a:extLst>
              <a:ext uri="{FF2B5EF4-FFF2-40B4-BE49-F238E27FC236}">
                <a16:creationId xmlns:a16="http://schemas.microsoft.com/office/drawing/2014/main" id="{175276A9-EDC9-7C6C-204C-A29FAA2135F1}"/>
              </a:ext>
            </a:extLst>
          </p:cNvPr>
          <p:cNvSpPr txBox="1"/>
          <p:nvPr/>
        </p:nvSpPr>
        <p:spPr>
          <a:xfrm>
            <a:off x="265328" y="1643614"/>
            <a:ext cx="17144820" cy="1595630"/>
          </a:xfrm>
          <a:prstGeom prst="rect">
            <a:avLst/>
          </a:prstGeom>
        </p:spPr>
        <p:txBody>
          <a:bodyPr wrap="square" lIns="0" tIns="0" rIns="0" bIns="0" rtlCol="0" anchor="t">
            <a:spAutoFit/>
          </a:bodyPr>
          <a:lstStyle/>
          <a:p>
            <a:pPr marL="0" marR="0" indent="182880" algn="just">
              <a:lnSpc>
                <a:spcPct val="150000"/>
              </a:lnSpc>
            </a:pPr>
            <a:r>
              <a:rPr lang="vi-VN" sz="2400" dirty="0">
                <a:effectLst/>
                <a:latin typeface="Times New Roman" panose="02020603050405020304" pitchFamily="18" charset="0"/>
                <a:ea typeface="Times New Roman" panose="02020603050405020304" pitchFamily="18" charset="0"/>
              </a:rPr>
              <a:t>Precision là tỷ lệ mẫu được mô hình dự đoán đúng là thuộc về lớp màu đó so với tổng số mẫu mà mô hình đã dự đoán là thuộc lớp đó. Đây là độ đo quan trọng khi bạn muốn đảm bảo rằng mô hình không dự đoán sai quá nhiều.</a:t>
            </a:r>
            <a:endParaRPr lang="en-US" sz="24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400" dirty="0">
                <a:effectLst/>
                <a:latin typeface="Times New Roman" panose="02020603050405020304" pitchFamily="18" charset="0"/>
                <a:ea typeface="Times New Roman" panose="02020603050405020304" pitchFamily="18" charset="0"/>
              </a:rPr>
              <a:t>Công thức tính Precision:</a:t>
            </a:r>
            <a:endParaRPr lang="en-US" sz="2400" dirty="0">
              <a:effectLst/>
              <a:latin typeface="Times New Roman" panose="02020603050405020304" pitchFamily="18" charset="0"/>
              <a:ea typeface="Times New Roman" panose="02020603050405020304" pitchFamily="18" charset="0"/>
            </a:endParaRPr>
          </a:p>
        </p:txBody>
      </p:sp>
      <p:pic>
        <p:nvPicPr>
          <p:cNvPr id="16" name="Picture 16">
            <a:extLst>
              <a:ext uri="{FF2B5EF4-FFF2-40B4-BE49-F238E27FC236}">
                <a16:creationId xmlns:a16="http://schemas.microsoft.com/office/drawing/2014/main" id="{05573207-310A-6311-840F-48D2FF5E15AE}"/>
              </a:ext>
            </a:extLst>
          </p:cNvPr>
          <p:cNvPicPr>
            <a:picLocks noChangeAspect="1"/>
          </p:cNvPicPr>
          <p:nvPr/>
        </p:nvPicPr>
        <p:blipFill>
          <a:blip r:embed="rId8"/>
          <a:srcRect/>
          <a:stretch>
            <a:fillRect/>
          </a:stretch>
        </p:blipFill>
        <p:spPr>
          <a:xfrm flipH="1">
            <a:off x="15047715" y="362851"/>
            <a:ext cx="3240285" cy="1555337"/>
          </a:xfrm>
          <a:prstGeom prst="rect">
            <a:avLst/>
          </a:prstGeom>
        </p:spPr>
      </p:pic>
      <p:pic>
        <p:nvPicPr>
          <p:cNvPr id="17" name="Picture 17">
            <a:extLst>
              <a:ext uri="{FF2B5EF4-FFF2-40B4-BE49-F238E27FC236}">
                <a16:creationId xmlns:a16="http://schemas.microsoft.com/office/drawing/2014/main" id="{DDC6FD1E-A5BA-48CB-335F-BDBEA5D8DFCB}"/>
              </a:ext>
            </a:extLst>
          </p:cNvPr>
          <p:cNvPicPr>
            <a:picLocks noChangeAspect="1"/>
          </p:cNvPicPr>
          <p:nvPr/>
        </p:nvPicPr>
        <p:blipFill>
          <a:blip r:embed="rId8"/>
          <a:srcRect/>
          <a:stretch>
            <a:fillRect/>
          </a:stretch>
        </p:blipFill>
        <p:spPr>
          <a:xfrm flipH="1">
            <a:off x="15419744" y="7691095"/>
            <a:ext cx="3240285" cy="1555337"/>
          </a:xfrm>
          <a:prstGeom prst="rect">
            <a:avLst/>
          </a:prstGeom>
        </p:spPr>
      </p:pic>
      <p:sp>
        <p:nvSpPr>
          <p:cNvPr id="18" name="Freeform 18">
            <a:extLst>
              <a:ext uri="{FF2B5EF4-FFF2-40B4-BE49-F238E27FC236}">
                <a16:creationId xmlns:a16="http://schemas.microsoft.com/office/drawing/2014/main" id="{7CF8F92B-4119-1942-5E5E-27986220D53E}"/>
              </a:ext>
            </a:extLst>
          </p:cNvPr>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C2B58544-12EC-3369-86FA-9A818D08DC0F}"/>
              </a:ext>
            </a:extLst>
          </p:cNvPr>
          <p:cNvSpPr txBox="1"/>
          <p:nvPr/>
        </p:nvSpPr>
        <p:spPr>
          <a:xfrm>
            <a:off x="265328" y="5553486"/>
            <a:ext cx="17144820" cy="1595630"/>
          </a:xfrm>
          <a:prstGeom prst="rect">
            <a:avLst/>
          </a:prstGeom>
        </p:spPr>
        <p:txBody>
          <a:bodyPr wrap="square" lIns="0" tIns="0" rIns="0" bIns="0" rtlCol="0" anchor="t">
            <a:spAutoFit/>
          </a:bodyPr>
          <a:lstStyle/>
          <a:p>
            <a:pPr marL="0" marR="0">
              <a:lnSpc>
                <a:spcPct val="150000"/>
              </a:lnSpc>
            </a:pPr>
            <a:r>
              <a:rPr lang="vi-VN" sz="2400" dirty="0">
                <a:effectLst/>
                <a:latin typeface="Times New Roman" panose="02020603050405020304" pitchFamily="18" charset="0"/>
                <a:ea typeface="Times New Roman" panose="02020603050405020304" pitchFamily="18" charset="0"/>
              </a:rPr>
              <a:t>True Positives (TP): Số lượng mẫu thực sự thuộc lớp màu đó và được mô hình dự đoán đúng.</a:t>
            </a:r>
            <a:endParaRPr lang="en-US" sz="2400" dirty="0">
              <a:effectLst/>
              <a:latin typeface="Times New Roman" panose="02020603050405020304" pitchFamily="18" charset="0"/>
              <a:ea typeface="Times New Roman" panose="02020603050405020304" pitchFamily="18" charset="0"/>
            </a:endParaRPr>
          </a:p>
          <a:p>
            <a:pPr marL="0" marR="0">
              <a:lnSpc>
                <a:spcPct val="150000"/>
              </a:lnSpc>
            </a:pPr>
            <a:r>
              <a:rPr lang="vi-VN" sz="2400" dirty="0">
                <a:effectLst/>
                <a:latin typeface="Times New Roman" panose="02020603050405020304" pitchFamily="18" charset="0"/>
                <a:ea typeface="Times New Roman" panose="02020603050405020304" pitchFamily="18" charset="0"/>
              </a:rPr>
              <a:t>False Positives (FP): Số lượng mẫu không thuộc lớp màu đó nhưng được mô hình dự đoán sai là thuộc lớp đó.</a:t>
            </a:r>
            <a:endParaRPr lang="en-US" sz="2400" dirty="0">
              <a:effectLst/>
              <a:latin typeface="Times New Roman" panose="02020603050405020304" pitchFamily="18" charset="0"/>
              <a:ea typeface="Times New Roman" panose="02020603050405020304" pitchFamily="18" charset="0"/>
            </a:endParaRPr>
          </a:p>
          <a:p>
            <a:pPr marL="0" marR="0">
              <a:lnSpc>
                <a:spcPct val="150000"/>
              </a:lnSpc>
            </a:pPr>
            <a:r>
              <a:rPr lang="vi-VN" sz="2400" b="1" dirty="0">
                <a:effectLst/>
                <a:latin typeface="Times New Roman" panose="02020603050405020304" pitchFamily="18" charset="0"/>
                <a:ea typeface="Times New Roman" panose="02020603050405020304" pitchFamily="18" charset="0"/>
              </a:rPr>
              <a:t>Ưu điểm:</a:t>
            </a:r>
            <a:r>
              <a:rPr lang="vi-VN" sz="2400" dirty="0">
                <a:effectLst/>
                <a:latin typeface="Times New Roman" panose="02020603050405020304" pitchFamily="18" charset="0"/>
                <a:ea typeface="Times New Roman" panose="02020603050405020304" pitchFamily="18" charset="0"/>
              </a:rPr>
              <a:t> Khi Precision cao, mô hình ít có khả năng phân loại sai các màu sắc, đặc biệt khi có những lớp không xuất hiện quá nhiều.</a:t>
            </a:r>
            <a:endParaRPr lang="en-US" sz="2400" dirty="0">
              <a:effectLst/>
              <a:latin typeface="Times New Roman" panose="02020603050405020304" pitchFamily="18" charset="0"/>
              <a:ea typeface="Times New Roman" panose="02020603050405020304" pitchFamily="18" charset="0"/>
            </a:endParaRPr>
          </a:p>
        </p:txBody>
      </p:sp>
      <p:pic>
        <p:nvPicPr>
          <p:cNvPr id="19" name="Picture 18">
            <a:extLst>
              <a:ext uri="{FF2B5EF4-FFF2-40B4-BE49-F238E27FC236}">
                <a16:creationId xmlns:a16="http://schemas.microsoft.com/office/drawing/2014/main" id="{248B9D13-E535-D9CB-07FA-74FA8898BB61}"/>
              </a:ext>
            </a:extLst>
          </p:cNvPr>
          <p:cNvPicPr>
            <a:picLocks noChangeAspect="1"/>
          </p:cNvPicPr>
          <p:nvPr/>
        </p:nvPicPr>
        <p:blipFill>
          <a:blip r:embed="rId9"/>
          <a:stretch>
            <a:fillRect/>
          </a:stretch>
        </p:blipFill>
        <p:spPr>
          <a:xfrm>
            <a:off x="5581702" y="3386590"/>
            <a:ext cx="6073245" cy="2073793"/>
          </a:xfrm>
          <a:prstGeom prst="rect">
            <a:avLst/>
          </a:prstGeom>
        </p:spPr>
      </p:pic>
    </p:spTree>
    <p:extLst>
      <p:ext uri="{BB962C8B-B14F-4D97-AF65-F5344CB8AC3E}">
        <p14:creationId xmlns:p14="http://schemas.microsoft.com/office/powerpoint/2010/main" val="1942289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E99592D3-4921-593C-DDE2-F12C7648ADE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8FF882-02E1-F4C5-6A54-6E6F24CA2FCA}"/>
              </a:ext>
            </a:extLst>
          </p:cNvPr>
          <p:cNvSpPr/>
          <p:nvPr/>
        </p:nvSpPr>
        <p:spPr>
          <a:xfrm>
            <a:off x="8618325" y="-388925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BDC4C560-E714-70DE-FE64-CF0DC1D2CFA4}"/>
              </a:ext>
            </a:extLst>
          </p:cNvPr>
          <p:cNvGrpSpPr/>
          <p:nvPr/>
        </p:nvGrpSpPr>
        <p:grpSpPr>
          <a:xfrm>
            <a:off x="-293546" y="254308"/>
            <a:ext cx="11784860" cy="1298716"/>
            <a:chOff x="0" y="0"/>
            <a:chExt cx="2808955" cy="309553"/>
          </a:xfrm>
        </p:grpSpPr>
        <p:sp>
          <p:nvSpPr>
            <p:cNvPr id="4" name="Freeform 4">
              <a:extLst>
                <a:ext uri="{FF2B5EF4-FFF2-40B4-BE49-F238E27FC236}">
                  <a16:creationId xmlns:a16="http://schemas.microsoft.com/office/drawing/2014/main" id="{35E7B149-7EBD-BA5E-B83A-C50DA1E32CBB}"/>
                </a:ext>
              </a:extLst>
            </p:cNvPr>
            <p:cNvSpPr/>
            <p:nvPr/>
          </p:nvSpPr>
          <p:spPr>
            <a:xfrm>
              <a:off x="0" y="0"/>
              <a:ext cx="2808955" cy="309553"/>
            </a:xfrm>
            <a:custGeom>
              <a:avLst/>
              <a:gdLst/>
              <a:ahLst/>
              <a:cxnLst/>
              <a:rect l="l" t="t" r="r" b="b"/>
              <a:pathLst>
                <a:path w="2808955" h="309553">
                  <a:moveTo>
                    <a:pt x="0" y="0"/>
                  </a:moveTo>
                  <a:lnTo>
                    <a:pt x="2808955" y="0"/>
                  </a:lnTo>
                  <a:lnTo>
                    <a:pt x="2808955" y="309553"/>
                  </a:lnTo>
                  <a:lnTo>
                    <a:pt x="0" y="309553"/>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E432BB78-77BA-9E44-0D2E-6F2F72153355}"/>
                </a:ext>
              </a:extLst>
            </p:cNvPr>
            <p:cNvSpPr txBox="1"/>
            <p:nvPr/>
          </p:nvSpPr>
          <p:spPr>
            <a:xfrm>
              <a:off x="0" y="-38100"/>
              <a:ext cx="2808955" cy="347653"/>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A5A2F6B3-027F-DBFC-2AFC-786493DEFF65}"/>
              </a:ext>
            </a:extLst>
          </p:cNvPr>
          <p:cNvGrpSpPr/>
          <p:nvPr/>
        </p:nvGrpSpPr>
        <p:grpSpPr>
          <a:xfrm>
            <a:off x="11754637" y="243108"/>
            <a:ext cx="1042965" cy="1042965"/>
            <a:chOff x="0" y="0"/>
            <a:chExt cx="812800" cy="812800"/>
          </a:xfrm>
        </p:grpSpPr>
        <p:sp>
          <p:nvSpPr>
            <p:cNvPr id="7" name="Freeform 7">
              <a:extLst>
                <a:ext uri="{FF2B5EF4-FFF2-40B4-BE49-F238E27FC236}">
                  <a16:creationId xmlns:a16="http://schemas.microsoft.com/office/drawing/2014/main" id="{11F3ED33-402D-B64D-7A5D-091F09EC763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8" name="TextBox 8">
              <a:extLst>
                <a:ext uri="{FF2B5EF4-FFF2-40B4-BE49-F238E27FC236}">
                  <a16:creationId xmlns:a16="http://schemas.microsoft.com/office/drawing/2014/main" id="{A706E717-BE67-B383-F306-C92FB3F6767C}"/>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B29BA843-89CB-F732-E784-5748E356DFB8}"/>
              </a:ext>
            </a:extLst>
          </p:cNvPr>
          <p:cNvSpPr/>
          <p:nvPr/>
        </p:nvSpPr>
        <p:spPr>
          <a:xfrm>
            <a:off x="12218433" y="487806"/>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0" name="Freeform 10">
            <a:extLst>
              <a:ext uri="{FF2B5EF4-FFF2-40B4-BE49-F238E27FC236}">
                <a16:creationId xmlns:a16="http://schemas.microsoft.com/office/drawing/2014/main" id="{4DFC98CA-D4C2-217F-738C-9419B8BE140E}"/>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6">
              <a:alphaModFix amt="32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a:extLst>
              <a:ext uri="{FF2B5EF4-FFF2-40B4-BE49-F238E27FC236}">
                <a16:creationId xmlns:a16="http://schemas.microsoft.com/office/drawing/2014/main" id="{B8E263EB-169E-9D58-5901-1093F27A3F0D}"/>
              </a:ext>
            </a:extLst>
          </p:cNvPr>
          <p:cNvSpPr txBox="1"/>
          <p:nvPr/>
        </p:nvSpPr>
        <p:spPr>
          <a:xfrm>
            <a:off x="12875393" y="585735"/>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14" name="TextBox 14">
            <a:extLst>
              <a:ext uri="{FF2B5EF4-FFF2-40B4-BE49-F238E27FC236}">
                <a16:creationId xmlns:a16="http://schemas.microsoft.com/office/drawing/2014/main" id="{4B567E6B-7E95-96E6-CC73-667205127FA1}"/>
              </a:ext>
            </a:extLst>
          </p:cNvPr>
          <p:cNvSpPr txBox="1"/>
          <p:nvPr/>
        </p:nvSpPr>
        <p:spPr>
          <a:xfrm>
            <a:off x="1094212" y="425502"/>
            <a:ext cx="6700964" cy="609526"/>
          </a:xfrm>
          <a:prstGeom prst="rect">
            <a:avLst/>
          </a:prstGeom>
        </p:spPr>
        <p:txBody>
          <a:bodyPr lIns="0" tIns="0" rIns="0" bIns="0" rtlCol="0" anchor="t">
            <a:spAutoFit/>
          </a:bodyPr>
          <a:lstStyle/>
          <a:p>
            <a:pPr marL="182880" marR="0" indent="0">
              <a:lnSpc>
                <a:spcPct val="150000"/>
              </a:lnSpc>
              <a:spcBef>
                <a:spcPts val="200"/>
              </a:spcBef>
            </a:pPr>
            <a:r>
              <a:rPr lang="vi-VN" sz="3000" b="1" dirty="0">
                <a:effectLst/>
                <a:latin typeface="Times New Roman" panose="02020603050405020304" pitchFamily="18" charset="0"/>
                <a:ea typeface="Times New Roman" panose="02020603050405020304" pitchFamily="18" charset="0"/>
              </a:rPr>
              <a:t>3.2.3 Recall (Độ nhạy)</a:t>
            </a:r>
            <a:endParaRPr lang="en-US" sz="3000" b="1" dirty="0">
              <a:effectLst/>
              <a:latin typeface="Times New Roman" panose="02020603050405020304" pitchFamily="18" charset="0"/>
              <a:ea typeface="Times New Roman" panose="02020603050405020304" pitchFamily="18" charset="0"/>
            </a:endParaRPr>
          </a:p>
        </p:txBody>
      </p:sp>
      <p:sp>
        <p:nvSpPr>
          <p:cNvPr id="15" name="TextBox 15">
            <a:extLst>
              <a:ext uri="{FF2B5EF4-FFF2-40B4-BE49-F238E27FC236}">
                <a16:creationId xmlns:a16="http://schemas.microsoft.com/office/drawing/2014/main" id="{8ADE6CFE-DE10-8397-A0C5-30EE1B208DA6}"/>
              </a:ext>
            </a:extLst>
          </p:cNvPr>
          <p:cNvSpPr txBox="1"/>
          <p:nvPr/>
        </p:nvSpPr>
        <p:spPr>
          <a:xfrm>
            <a:off x="265328" y="1643614"/>
            <a:ext cx="17144820" cy="1595630"/>
          </a:xfrm>
          <a:prstGeom prst="rect">
            <a:avLst/>
          </a:prstGeom>
        </p:spPr>
        <p:txBody>
          <a:bodyPr wrap="square" lIns="0" tIns="0" rIns="0" bIns="0" rtlCol="0" anchor="t">
            <a:spAutoFit/>
          </a:bodyPr>
          <a:lstStyle/>
          <a:p>
            <a:pPr marL="0" marR="0" indent="182880">
              <a:lnSpc>
                <a:spcPct val="150000"/>
              </a:lnSpc>
            </a:pPr>
            <a:r>
              <a:rPr lang="vi-VN" sz="2400" dirty="0">
                <a:effectLst/>
                <a:latin typeface="Times New Roman" panose="02020603050405020304" pitchFamily="18" charset="0"/>
                <a:ea typeface="Times New Roman" panose="02020603050405020304" pitchFamily="18" charset="0"/>
              </a:rPr>
              <a:t>Recall là tỷ lệ mẫu thực sự thuộc lớp màu đó được mô hình nhận diện đúng, so với tổng số mẫu thực sự thuộc lớp đó. Độ đo này đánh giá khả năng mô hình nhận diện đầy đủ các màu sắc đúng.</a:t>
            </a:r>
            <a:endParaRPr lang="en-US" sz="2400" dirty="0">
              <a:effectLst/>
              <a:latin typeface="Times New Roman" panose="02020603050405020304" pitchFamily="18" charset="0"/>
              <a:ea typeface="Times New Roman" panose="02020603050405020304" pitchFamily="18" charset="0"/>
            </a:endParaRPr>
          </a:p>
          <a:p>
            <a:pPr marL="0" marR="0">
              <a:lnSpc>
                <a:spcPct val="150000"/>
              </a:lnSpc>
            </a:pPr>
            <a:r>
              <a:rPr lang="vi-VN" sz="2400" dirty="0">
                <a:effectLst/>
                <a:latin typeface="Times New Roman" panose="02020603050405020304" pitchFamily="18" charset="0"/>
                <a:ea typeface="Times New Roman" panose="02020603050405020304" pitchFamily="18" charset="0"/>
              </a:rPr>
              <a:t>Công thức tính Recall:</a:t>
            </a:r>
            <a:endParaRPr lang="en-US" sz="2400" dirty="0">
              <a:effectLst/>
              <a:latin typeface="Times New Roman" panose="02020603050405020304" pitchFamily="18" charset="0"/>
              <a:ea typeface="Times New Roman" panose="02020603050405020304" pitchFamily="18" charset="0"/>
            </a:endParaRPr>
          </a:p>
        </p:txBody>
      </p:sp>
      <p:pic>
        <p:nvPicPr>
          <p:cNvPr id="16" name="Picture 16">
            <a:extLst>
              <a:ext uri="{FF2B5EF4-FFF2-40B4-BE49-F238E27FC236}">
                <a16:creationId xmlns:a16="http://schemas.microsoft.com/office/drawing/2014/main" id="{21C988A3-E4B6-92EA-CD56-6072EEAD92F1}"/>
              </a:ext>
            </a:extLst>
          </p:cNvPr>
          <p:cNvPicPr>
            <a:picLocks noChangeAspect="1"/>
          </p:cNvPicPr>
          <p:nvPr/>
        </p:nvPicPr>
        <p:blipFill>
          <a:blip r:embed="rId8"/>
          <a:srcRect/>
          <a:stretch>
            <a:fillRect/>
          </a:stretch>
        </p:blipFill>
        <p:spPr>
          <a:xfrm flipH="1">
            <a:off x="15047715" y="362851"/>
            <a:ext cx="3240285" cy="1555337"/>
          </a:xfrm>
          <a:prstGeom prst="rect">
            <a:avLst/>
          </a:prstGeom>
        </p:spPr>
      </p:pic>
      <p:pic>
        <p:nvPicPr>
          <p:cNvPr id="17" name="Picture 17">
            <a:extLst>
              <a:ext uri="{FF2B5EF4-FFF2-40B4-BE49-F238E27FC236}">
                <a16:creationId xmlns:a16="http://schemas.microsoft.com/office/drawing/2014/main" id="{679CC24E-0970-292E-6554-7F543870A6D2}"/>
              </a:ext>
            </a:extLst>
          </p:cNvPr>
          <p:cNvPicPr>
            <a:picLocks noChangeAspect="1"/>
          </p:cNvPicPr>
          <p:nvPr/>
        </p:nvPicPr>
        <p:blipFill>
          <a:blip r:embed="rId8"/>
          <a:srcRect/>
          <a:stretch>
            <a:fillRect/>
          </a:stretch>
        </p:blipFill>
        <p:spPr>
          <a:xfrm flipH="1">
            <a:off x="15419744" y="7691095"/>
            <a:ext cx="3240285" cy="1555337"/>
          </a:xfrm>
          <a:prstGeom prst="rect">
            <a:avLst/>
          </a:prstGeom>
        </p:spPr>
      </p:pic>
      <p:sp>
        <p:nvSpPr>
          <p:cNvPr id="18" name="Freeform 18">
            <a:extLst>
              <a:ext uri="{FF2B5EF4-FFF2-40B4-BE49-F238E27FC236}">
                <a16:creationId xmlns:a16="http://schemas.microsoft.com/office/drawing/2014/main" id="{FEC3CE89-C7AD-61A4-D473-F6F0B514161D}"/>
              </a:ext>
            </a:extLst>
          </p:cNvPr>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1DE79EBF-2694-F7B0-9C12-BDEE97FA068B}"/>
              </a:ext>
            </a:extLst>
          </p:cNvPr>
          <p:cNvSpPr txBox="1"/>
          <p:nvPr/>
        </p:nvSpPr>
        <p:spPr>
          <a:xfrm>
            <a:off x="265328" y="5553486"/>
            <a:ext cx="17144820" cy="1595630"/>
          </a:xfrm>
          <a:prstGeom prst="rect">
            <a:avLst/>
          </a:prstGeom>
        </p:spPr>
        <p:txBody>
          <a:bodyPr wrap="square" lIns="0" tIns="0" rIns="0" bIns="0" rtlCol="0" anchor="t">
            <a:spAutoFit/>
          </a:bodyPr>
          <a:lstStyle/>
          <a:p>
            <a:pPr marL="0" marR="0" algn="just">
              <a:lnSpc>
                <a:spcPct val="150000"/>
              </a:lnSpc>
            </a:pPr>
            <a:r>
              <a:rPr lang="vi-VN" sz="2400" dirty="0">
                <a:effectLst/>
                <a:latin typeface="Times New Roman" panose="02020603050405020304" pitchFamily="18" charset="0"/>
                <a:ea typeface="Times New Roman" panose="02020603050405020304" pitchFamily="18" charset="0"/>
              </a:rPr>
              <a:t>True Positives (TP): Số lượng mẫu thực sự thuộc lớp màu đó và được mô hình dự đoán đúng.</a:t>
            </a:r>
            <a:endParaRPr lang="en-US" sz="24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400" dirty="0">
                <a:effectLst/>
                <a:latin typeface="Times New Roman" panose="02020603050405020304" pitchFamily="18" charset="0"/>
                <a:ea typeface="Times New Roman" panose="02020603050405020304" pitchFamily="18" charset="0"/>
              </a:rPr>
              <a:t>False Negatives (FN): Số lượng mẫu thực sự thuộc lớp màu đó nhưng lại bị mô hình dự đoán sai (thực tế là mẫu đó nhưng bị phân loại sai).</a:t>
            </a:r>
            <a:endParaRPr lang="en-US" sz="24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400" b="1" dirty="0">
                <a:effectLst/>
                <a:latin typeface="Times New Roman" panose="02020603050405020304" pitchFamily="18" charset="0"/>
                <a:ea typeface="Times New Roman" panose="02020603050405020304" pitchFamily="18" charset="0"/>
              </a:rPr>
              <a:t>Ưu điểm:</a:t>
            </a:r>
            <a:r>
              <a:rPr lang="vi-VN" sz="2400" dirty="0">
                <a:effectLst/>
                <a:latin typeface="Times New Roman" panose="02020603050405020304" pitchFamily="18" charset="0"/>
                <a:ea typeface="Times New Roman" panose="02020603050405020304" pitchFamily="18" charset="0"/>
              </a:rPr>
              <a:t> Khi Recall cao, mô hình có khả năng phát hiện được hầu hết các mẫu thuộc lớp màu đó.</a:t>
            </a:r>
            <a:endParaRPr lang="en-US" sz="2400" dirty="0">
              <a:effectLst/>
              <a:latin typeface="Times New Roman" panose="02020603050405020304" pitchFamily="18" charset="0"/>
              <a:ea typeface="Times New Roman" panose="02020603050405020304" pitchFamily="18" charset="0"/>
            </a:endParaRPr>
          </a:p>
        </p:txBody>
      </p:sp>
      <p:pic>
        <p:nvPicPr>
          <p:cNvPr id="11" name="Picture 10">
            <a:extLst>
              <a:ext uri="{FF2B5EF4-FFF2-40B4-BE49-F238E27FC236}">
                <a16:creationId xmlns:a16="http://schemas.microsoft.com/office/drawing/2014/main" id="{5AFDED13-7553-2076-66FD-8C74B57B2D7C}"/>
              </a:ext>
            </a:extLst>
          </p:cNvPr>
          <p:cNvPicPr>
            <a:picLocks noChangeAspect="1"/>
          </p:cNvPicPr>
          <p:nvPr/>
        </p:nvPicPr>
        <p:blipFill>
          <a:blip r:embed="rId9"/>
          <a:stretch>
            <a:fillRect/>
          </a:stretch>
        </p:blipFill>
        <p:spPr>
          <a:xfrm>
            <a:off x="5991985" y="3366136"/>
            <a:ext cx="5691505" cy="2060458"/>
          </a:xfrm>
          <a:prstGeom prst="rect">
            <a:avLst/>
          </a:prstGeom>
        </p:spPr>
      </p:pic>
    </p:spTree>
    <p:extLst>
      <p:ext uri="{BB962C8B-B14F-4D97-AF65-F5344CB8AC3E}">
        <p14:creationId xmlns:p14="http://schemas.microsoft.com/office/powerpoint/2010/main" val="3006566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6819" y="1555678"/>
            <a:ext cx="6893549" cy="1590675"/>
            <a:chOff x="0" y="0"/>
            <a:chExt cx="2580798" cy="467810"/>
          </a:xfrm>
        </p:grpSpPr>
        <p:sp>
          <p:nvSpPr>
            <p:cNvPr id="4" name="Freeform 4"/>
            <p:cNvSpPr/>
            <p:nvPr/>
          </p:nvSpPr>
          <p:spPr>
            <a:xfrm>
              <a:off x="0" y="0"/>
              <a:ext cx="2580798" cy="467810"/>
            </a:xfrm>
            <a:custGeom>
              <a:avLst/>
              <a:gdLst/>
              <a:ahLst/>
              <a:cxnLst/>
              <a:rect l="l" t="t" r="r" b="b"/>
              <a:pathLst>
                <a:path w="2580798" h="467810">
                  <a:moveTo>
                    <a:pt x="0" y="0"/>
                  </a:moveTo>
                  <a:lnTo>
                    <a:pt x="2580798" y="0"/>
                  </a:lnTo>
                  <a:lnTo>
                    <a:pt x="2580798" y="467810"/>
                  </a:lnTo>
                  <a:lnTo>
                    <a:pt x="0" y="467810"/>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p:cNvSpPr txBox="1"/>
            <p:nvPr/>
          </p:nvSpPr>
          <p:spPr>
            <a:xfrm>
              <a:off x="0" y="-38100"/>
              <a:ext cx="2580798" cy="50591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522368" y="1710932"/>
            <a:ext cx="6217377" cy="1327671"/>
          </a:xfrm>
          <a:prstGeom prst="rect">
            <a:avLst/>
          </a:prstGeom>
        </p:spPr>
        <p:txBody>
          <a:bodyPr wrap="square" lIns="0" tIns="0" rIns="0" bIns="0" rtlCol="0" anchor="t">
            <a:spAutoFit/>
          </a:bodyPr>
          <a:lstStyle/>
          <a:p>
            <a:pPr marR="0" lvl="1">
              <a:lnSpc>
                <a:spcPct val="150000"/>
              </a:lnSpc>
              <a:spcBef>
                <a:spcPts val="200"/>
              </a:spcBef>
            </a:pPr>
            <a:r>
              <a:rPr lang="en-US" sz="3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1.1 </a:t>
            </a:r>
            <a:r>
              <a:rPr lang="vi-VN" sz="3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Biểu diễn ảnh trong máy tính</a:t>
            </a:r>
            <a:endParaRPr lang="en-US" sz="30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R="0" lvl="2">
              <a:lnSpc>
                <a:spcPct val="150000"/>
              </a:lnSpc>
              <a:spcBef>
                <a:spcPts val="200"/>
              </a:spcBef>
            </a:pPr>
            <a:r>
              <a:rPr lang="en-US" sz="3000" b="1" dirty="0">
                <a:solidFill>
                  <a:schemeClr val="bg1"/>
                </a:solidFill>
                <a:effectLst/>
                <a:latin typeface="Times New Roman" panose="02020603050405020304" pitchFamily="18" charset="0"/>
                <a:ea typeface="Times New Roman" panose="02020603050405020304" pitchFamily="18" charset="0"/>
              </a:rPr>
              <a:t>1.1.1 </a:t>
            </a:r>
            <a:r>
              <a:rPr lang="vi-VN" sz="3000" b="1" dirty="0">
                <a:solidFill>
                  <a:schemeClr val="bg1"/>
                </a:solidFill>
                <a:effectLst/>
                <a:latin typeface="Times New Roman" panose="02020603050405020304" pitchFamily="18" charset="0"/>
                <a:ea typeface="Times New Roman" panose="02020603050405020304" pitchFamily="18" charset="0"/>
              </a:rPr>
              <a:t>Thu nhận ảnh</a:t>
            </a:r>
            <a:endParaRPr lang="en-US" sz="3000" b="1" dirty="0">
              <a:solidFill>
                <a:schemeClr val="bg1"/>
              </a:solidFill>
              <a:effectLst/>
              <a:latin typeface="Times New Roman" panose="02020603050405020304" pitchFamily="18" charset="0"/>
              <a:ea typeface="Times New Roman" panose="02020603050405020304" pitchFamily="18" charset="0"/>
            </a:endParaRPr>
          </a:p>
        </p:txBody>
      </p:sp>
      <p:grpSp>
        <p:nvGrpSpPr>
          <p:cNvPr id="9" name="Group 9"/>
          <p:cNvGrpSpPr/>
          <p:nvPr/>
        </p:nvGrpSpPr>
        <p:grpSpPr>
          <a:xfrm>
            <a:off x="1277769" y="356093"/>
            <a:ext cx="2459204" cy="2123929"/>
            <a:chOff x="-1179898" y="-918613"/>
            <a:chExt cx="1916498" cy="1655213"/>
          </a:xfrm>
        </p:grpSpPr>
        <p:sp>
          <p:nvSpPr>
            <p:cNvPr id="10" name="Freeform 10"/>
            <p:cNvSpPr/>
            <p:nvPr/>
          </p:nvSpPr>
          <p:spPr>
            <a:xfrm>
              <a:off x="-1179898" y="-918613"/>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1749363" y="597118"/>
            <a:ext cx="481391" cy="484918"/>
          </a:xfrm>
          <a:custGeom>
            <a:avLst/>
            <a:gdLst/>
            <a:ahLst/>
            <a:cxnLst/>
            <a:rect l="l" t="t" r="r" b="b"/>
            <a:pathLst>
              <a:path w="481391" h="484918">
                <a:moveTo>
                  <a:pt x="0" y="0"/>
                </a:moveTo>
                <a:lnTo>
                  <a:pt x="481392" y="0"/>
                </a:lnTo>
                <a:lnTo>
                  <a:pt x="481392" y="484917"/>
                </a:lnTo>
                <a:lnTo>
                  <a:pt x="0" y="484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2359460" y="756545"/>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grpSp>
        <p:nvGrpSpPr>
          <p:cNvPr id="14" name="Group 14"/>
          <p:cNvGrpSpPr/>
          <p:nvPr/>
        </p:nvGrpSpPr>
        <p:grpSpPr>
          <a:xfrm>
            <a:off x="15020109" y="2605709"/>
            <a:ext cx="5077990" cy="507799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7022255" y="935401"/>
            <a:ext cx="10774616" cy="9351599"/>
          </a:xfrm>
          <a:prstGeom prst="rect">
            <a:avLst/>
          </a:prstGeom>
        </p:spPr>
        <p:txBody>
          <a:bodyPr wrap="square" lIns="0" tIns="0" rIns="0" bIns="0" rtlCol="0" anchor="t">
            <a:spAutoFit/>
          </a:bodyPr>
          <a:lstStyle/>
          <a:p>
            <a:pPr marL="342900" marR="0" lvl="0" indent="-342900" algn="just">
              <a:lnSpc>
                <a:spcPct val="150000"/>
              </a:lnSpc>
              <a:buFont typeface="Wingdings" panose="05000000000000000000" pitchFamily="2" charset="2"/>
              <a:buChar char=""/>
            </a:pPr>
            <a:r>
              <a:rPr lang="vi-VN" sz="2400" dirty="0">
                <a:effectLst/>
                <a:latin typeface="Times New Roman" panose="02020603050405020304" pitchFamily="18" charset="0"/>
                <a:ea typeface="Times New Roman" panose="02020603050405020304" pitchFamily="18" charset="0"/>
              </a:rPr>
              <a:t>Những điều cơ bản về biểu diễn hình ảnh</a:t>
            </a:r>
            <a:endParaRPr lang="en-US" sz="2400" dirty="0">
              <a:effectLst/>
              <a:latin typeface="Times New Roman" panose="02020603050405020304" pitchFamily="18" charset="0"/>
              <a:ea typeface="Times New Roman" panose="02020603050405020304" pitchFamily="18" charset="0"/>
            </a:endParaRPr>
          </a:p>
          <a:p>
            <a:pPr marL="0" marR="0" indent="228600" algn="just">
              <a:lnSpc>
                <a:spcPct val="150000"/>
              </a:lnSpc>
            </a:pPr>
            <a:r>
              <a:rPr lang="vi-VN" sz="2400" dirty="0">
                <a:effectLst/>
                <a:latin typeface="Times New Roman" panose="02020603050405020304" pitchFamily="18" charset="0"/>
                <a:ea typeface="Times New Roman" panose="02020603050405020304" pitchFamily="18" charset="0"/>
              </a:rPr>
              <a:t>Các mô hình màu phổ biến được sử dụng trong biểu diễn hình ảnh bao gồm RGB (Đỏ, Xanh lục, Xanh lam), HSV (Sắc thái, Độ bão hòa, Giá trị/Độ sáng) và CMYK (Lục lam, Đỏ tươi, Vàng, Đen). Các ứng dụng đa phương tiện khác nhau có thể thích một mô hình này hơn mô hình khác dựa trên các yêu cầu riêng biệt của chúng. </a:t>
            </a:r>
            <a:endParaRPr lang="en-US" sz="24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400" dirty="0">
                <a:effectLst/>
                <a:latin typeface="Times New Roman" panose="02020603050405020304" pitchFamily="18" charset="0"/>
                <a:ea typeface="Times New Roman" panose="02020603050405020304" pitchFamily="18" charset="0"/>
              </a:rPr>
              <a:t>RGB: Đỏ (0-255), Xanh lục (0-255), Xanh lam (0-255) – Được sử dụng trên màn hình máy tính </a:t>
            </a:r>
            <a:endParaRPr lang="en-US" sz="24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400" dirty="0">
                <a:effectLst/>
                <a:latin typeface="Times New Roman" panose="02020603050405020304" pitchFamily="18" charset="0"/>
                <a:ea typeface="Times New Roman" panose="02020603050405020304" pitchFamily="18" charset="0"/>
              </a:rPr>
              <a:t>CMYK: Cyan (0-100%), Magenta (0-100%), Yellow (0-100%), Black (0-100%) - Được sử dụng trong in ấn chuyên nghiệp.</a:t>
            </a:r>
            <a:endParaRPr lang="en-US" sz="24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400" dirty="0">
                <a:effectLst/>
                <a:latin typeface="Times New Roman" panose="02020603050405020304" pitchFamily="18" charset="0"/>
                <a:ea typeface="Times New Roman" panose="02020603050405020304" pitchFamily="18" charset="0"/>
              </a:rPr>
              <a:t>HSV: Sắc độ (0-360), Độ bão hòa (0-100%), Giá trị/Độ sáng (0-100%) - Được sử dụng trong phát sóng truyền hình.</a:t>
            </a:r>
            <a:endParaRPr lang="en-US" sz="24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Wingdings" panose="05000000000000000000" pitchFamily="2" charset="2"/>
              <a:buChar char=""/>
            </a:pPr>
            <a:r>
              <a:rPr lang="vi-VN" sz="2400" dirty="0">
                <a:effectLst/>
                <a:latin typeface="Times New Roman" panose="02020603050405020304" pitchFamily="18" charset="0"/>
                <a:ea typeface="Times New Roman" panose="02020603050405020304" pitchFamily="18" charset="0"/>
              </a:rPr>
              <a:t>Cách thức lưu trữ và truy xuất hình ảnh trong hệ thống</a:t>
            </a:r>
            <a:endParaRPr lang="en-US" sz="2400" dirty="0">
              <a:effectLst/>
              <a:latin typeface="Times New Roman" panose="02020603050405020304" pitchFamily="18" charset="0"/>
              <a:ea typeface="Times New Roman" panose="02020603050405020304" pitchFamily="18" charset="0"/>
            </a:endParaRPr>
          </a:p>
          <a:p>
            <a:pPr marL="0" marR="0" indent="228600" algn="just">
              <a:lnSpc>
                <a:spcPct val="150000"/>
              </a:lnSpc>
            </a:pPr>
            <a:r>
              <a:rPr lang="vi-VN" sz="2400" dirty="0">
                <a:effectLst/>
                <a:latin typeface="Times New Roman" panose="02020603050405020304" pitchFamily="18" charset="0"/>
                <a:ea typeface="Times New Roman" panose="02020603050405020304" pitchFamily="18" charset="0"/>
              </a:rPr>
              <a:t>Hình ảnh được lưu trữ trong hệ thống máy tính dưới dạng tệp lớn chứa dữ liệu số được sắp xếp. Tệp hình ảnh số chứa thông tin về các thuộc tính của hình ảnh, chẳng hạn như kích thước và độ phân giải, cũng như các giá trị màu riêng lẻ của từng pixel.</a:t>
            </a:r>
            <a:endParaRPr lang="en-US" sz="2400" dirty="0">
              <a:effectLst/>
              <a:latin typeface="Times New Roman" panose="02020603050405020304" pitchFamily="18" charset="0"/>
              <a:ea typeface="Times New Roman" panose="02020603050405020304" pitchFamily="18" charset="0"/>
            </a:endParaRPr>
          </a:p>
          <a:p>
            <a:pPr marL="0" marR="0" indent="228600" algn="just">
              <a:lnSpc>
                <a:spcPct val="150000"/>
              </a:lnSpc>
            </a:pPr>
            <a:r>
              <a:rPr lang="vi-VN" sz="2400" dirty="0">
                <a:effectLst/>
                <a:latin typeface="Times New Roman" panose="02020603050405020304" pitchFamily="18" charset="0"/>
                <a:ea typeface="Times New Roman" panose="02020603050405020304" pitchFamily="18" charset="0"/>
              </a:rPr>
              <a:t>Các bước liên quan đến cách hình ảnh được lưu trữ và truy xuất trong hệ thống máy tính có thể được trình bày trong bảng:</a:t>
            </a:r>
            <a:endParaRPr lang="en-US" sz="2400" dirty="0">
              <a:effectLst/>
              <a:latin typeface="Times New Roman" panose="02020603050405020304" pitchFamily="18" charset="0"/>
              <a:ea typeface="Times New Roman" panose="02020603050405020304" pitchFamily="18" charset="0"/>
            </a:endParaRPr>
          </a:p>
        </p:txBody>
      </p:sp>
      <p:pic>
        <p:nvPicPr>
          <p:cNvPr id="18" name="Picture 18"/>
          <p:cNvPicPr>
            <a:picLocks noChangeAspect="1"/>
          </p:cNvPicPr>
          <p:nvPr/>
        </p:nvPicPr>
        <p:blipFill>
          <a:blip r:embed="rId6"/>
          <a:srcRect/>
          <a:stretch>
            <a:fillRect/>
          </a:stretch>
        </p:blipFill>
        <p:spPr>
          <a:xfrm flipH="1">
            <a:off x="14304808" y="34183"/>
            <a:ext cx="3958208" cy="1899940"/>
          </a:xfrm>
          <a:prstGeom prst="rect">
            <a:avLst/>
          </a:prstGeom>
        </p:spPr>
      </p:pic>
      <p:pic>
        <p:nvPicPr>
          <p:cNvPr id="19" name="Picture 19"/>
          <p:cNvPicPr>
            <a:picLocks noChangeAspect="1"/>
          </p:cNvPicPr>
          <p:nvPr/>
        </p:nvPicPr>
        <p:blipFill>
          <a:blip r:embed="rId6"/>
          <a:srcRect/>
          <a:stretch>
            <a:fillRect/>
          </a:stretch>
        </p:blipFill>
        <p:spPr>
          <a:xfrm flipH="1">
            <a:off x="15938961" y="6352027"/>
            <a:ext cx="3240285" cy="1555337"/>
          </a:xfrm>
          <a:prstGeom prst="rect">
            <a:avLst/>
          </a:prstGeom>
        </p:spPr>
      </p:pic>
      <p:sp>
        <p:nvSpPr>
          <p:cNvPr id="20" name="Freeform 20"/>
          <p:cNvSpPr/>
          <p:nvPr/>
        </p:nvSpPr>
        <p:spPr>
          <a:xfrm>
            <a:off x="2824553" y="9038887"/>
            <a:ext cx="438826" cy="438826"/>
          </a:xfrm>
          <a:custGeom>
            <a:avLst/>
            <a:gdLst/>
            <a:ahLst/>
            <a:cxnLst/>
            <a:rect l="l" t="t" r="r" b="b"/>
            <a:pathLst>
              <a:path w="438826" h="438826">
                <a:moveTo>
                  <a:pt x="0" y="0"/>
                </a:moveTo>
                <a:lnTo>
                  <a:pt x="438825" y="0"/>
                </a:lnTo>
                <a:lnTo>
                  <a:pt x="438825"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21" name="Picture 20">
            <a:extLst>
              <a:ext uri="{FF2B5EF4-FFF2-40B4-BE49-F238E27FC236}">
                <a16:creationId xmlns:a16="http://schemas.microsoft.com/office/drawing/2014/main" id="{E20AE34B-DA62-87C8-FA15-B9F18250EA3A}"/>
              </a:ext>
            </a:extLst>
          </p:cNvPr>
          <p:cNvPicPr>
            <a:picLocks noChangeAspect="1"/>
          </p:cNvPicPr>
          <p:nvPr/>
        </p:nvPicPr>
        <p:blipFill>
          <a:blip r:embed="rId9"/>
          <a:stretch>
            <a:fillRect/>
          </a:stretch>
        </p:blipFill>
        <p:spPr>
          <a:xfrm>
            <a:off x="202637" y="3458130"/>
            <a:ext cx="6501911" cy="603077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021E3C1B-3152-58AA-AB13-838407A459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A28F2C4-7B67-8AFA-B21E-E3119F16F8B6}"/>
              </a:ext>
            </a:extLst>
          </p:cNvPr>
          <p:cNvSpPr/>
          <p:nvPr/>
        </p:nvSpPr>
        <p:spPr>
          <a:xfrm>
            <a:off x="8618325" y="-3889252"/>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423EE028-3F0C-128B-DFB2-33D931512BB7}"/>
              </a:ext>
            </a:extLst>
          </p:cNvPr>
          <p:cNvGrpSpPr/>
          <p:nvPr/>
        </p:nvGrpSpPr>
        <p:grpSpPr>
          <a:xfrm>
            <a:off x="-293546" y="254308"/>
            <a:ext cx="11784860" cy="1298716"/>
            <a:chOff x="0" y="0"/>
            <a:chExt cx="2808955" cy="309553"/>
          </a:xfrm>
        </p:grpSpPr>
        <p:sp>
          <p:nvSpPr>
            <p:cNvPr id="4" name="Freeform 4">
              <a:extLst>
                <a:ext uri="{FF2B5EF4-FFF2-40B4-BE49-F238E27FC236}">
                  <a16:creationId xmlns:a16="http://schemas.microsoft.com/office/drawing/2014/main" id="{BBD89429-D9DF-683C-33DB-DD64B910D982}"/>
                </a:ext>
              </a:extLst>
            </p:cNvPr>
            <p:cNvSpPr/>
            <p:nvPr/>
          </p:nvSpPr>
          <p:spPr>
            <a:xfrm>
              <a:off x="0" y="0"/>
              <a:ext cx="2808955" cy="309553"/>
            </a:xfrm>
            <a:custGeom>
              <a:avLst/>
              <a:gdLst/>
              <a:ahLst/>
              <a:cxnLst/>
              <a:rect l="l" t="t" r="r" b="b"/>
              <a:pathLst>
                <a:path w="2808955" h="309553">
                  <a:moveTo>
                    <a:pt x="0" y="0"/>
                  </a:moveTo>
                  <a:lnTo>
                    <a:pt x="2808955" y="0"/>
                  </a:lnTo>
                  <a:lnTo>
                    <a:pt x="2808955" y="309553"/>
                  </a:lnTo>
                  <a:lnTo>
                    <a:pt x="0" y="309553"/>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8027B222-2B1C-D6F0-978B-061AAE02B286}"/>
                </a:ext>
              </a:extLst>
            </p:cNvPr>
            <p:cNvSpPr txBox="1"/>
            <p:nvPr/>
          </p:nvSpPr>
          <p:spPr>
            <a:xfrm>
              <a:off x="0" y="-38100"/>
              <a:ext cx="2808955" cy="347653"/>
            </a:xfrm>
            <a:prstGeom prst="rect">
              <a:avLst/>
            </a:prstGeom>
          </p:spPr>
          <p:txBody>
            <a:bodyPr lIns="50800" tIns="50800" rIns="50800" bIns="50800" rtlCol="0" anchor="ctr"/>
            <a:lstStyle/>
            <a:p>
              <a:pPr algn="ctr">
                <a:lnSpc>
                  <a:spcPts val="2659"/>
                </a:lnSpc>
              </a:pPr>
              <a:endParaRPr/>
            </a:p>
          </p:txBody>
        </p:sp>
      </p:grpSp>
      <p:grpSp>
        <p:nvGrpSpPr>
          <p:cNvPr id="6" name="Group 6">
            <a:extLst>
              <a:ext uri="{FF2B5EF4-FFF2-40B4-BE49-F238E27FC236}">
                <a16:creationId xmlns:a16="http://schemas.microsoft.com/office/drawing/2014/main" id="{3FFA3A16-F22F-4CF0-5719-758AB9196247}"/>
              </a:ext>
            </a:extLst>
          </p:cNvPr>
          <p:cNvGrpSpPr/>
          <p:nvPr/>
        </p:nvGrpSpPr>
        <p:grpSpPr>
          <a:xfrm>
            <a:off x="11754637" y="243108"/>
            <a:ext cx="1042965" cy="1042965"/>
            <a:chOff x="0" y="0"/>
            <a:chExt cx="812800" cy="812800"/>
          </a:xfrm>
        </p:grpSpPr>
        <p:sp>
          <p:nvSpPr>
            <p:cNvPr id="7" name="Freeform 7">
              <a:extLst>
                <a:ext uri="{FF2B5EF4-FFF2-40B4-BE49-F238E27FC236}">
                  <a16:creationId xmlns:a16="http://schemas.microsoft.com/office/drawing/2014/main" id="{C6865AF6-C147-2BC2-3134-7D5C09C7DEC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8" name="TextBox 8">
              <a:extLst>
                <a:ext uri="{FF2B5EF4-FFF2-40B4-BE49-F238E27FC236}">
                  <a16:creationId xmlns:a16="http://schemas.microsoft.com/office/drawing/2014/main" id="{5E44A1E2-8859-7D0C-C1EA-88457B8AD956}"/>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a:extLst>
              <a:ext uri="{FF2B5EF4-FFF2-40B4-BE49-F238E27FC236}">
                <a16:creationId xmlns:a16="http://schemas.microsoft.com/office/drawing/2014/main" id="{DE7F0D63-70A3-7B1C-90A5-951D586DEC85}"/>
              </a:ext>
            </a:extLst>
          </p:cNvPr>
          <p:cNvSpPr/>
          <p:nvPr/>
        </p:nvSpPr>
        <p:spPr>
          <a:xfrm>
            <a:off x="12218433" y="487806"/>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10" name="Freeform 10">
            <a:extLst>
              <a:ext uri="{FF2B5EF4-FFF2-40B4-BE49-F238E27FC236}">
                <a16:creationId xmlns:a16="http://schemas.microsoft.com/office/drawing/2014/main" id="{F3781B67-FCBA-5D6B-27A4-3AB1248FC06B}"/>
              </a:ext>
            </a:extLst>
          </p:cNvPr>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6">
              <a:alphaModFix amt="32999"/>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TextBox 12">
            <a:extLst>
              <a:ext uri="{FF2B5EF4-FFF2-40B4-BE49-F238E27FC236}">
                <a16:creationId xmlns:a16="http://schemas.microsoft.com/office/drawing/2014/main" id="{BF801CB2-0DC2-CCCB-9BD1-2EDFA991F8BB}"/>
              </a:ext>
            </a:extLst>
          </p:cNvPr>
          <p:cNvSpPr txBox="1"/>
          <p:nvPr/>
        </p:nvSpPr>
        <p:spPr>
          <a:xfrm>
            <a:off x="12875393" y="585735"/>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14" name="TextBox 14">
            <a:extLst>
              <a:ext uri="{FF2B5EF4-FFF2-40B4-BE49-F238E27FC236}">
                <a16:creationId xmlns:a16="http://schemas.microsoft.com/office/drawing/2014/main" id="{A3E0550C-24F2-68EC-C01D-0BEF50D02405}"/>
              </a:ext>
            </a:extLst>
          </p:cNvPr>
          <p:cNvSpPr txBox="1"/>
          <p:nvPr/>
        </p:nvSpPr>
        <p:spPr>
          <a:xfrm>
            <a:off x="1094212" y="425502"/>
            <a:ext cx="6700964" cy="609526"/>
          </a:xfrm>
          <a:prstGeom prst="rect">
            <a:avLst/>
          </a:prstGeom>
        </p:spPr>
        <p:txBody>
          <a:bodyPr lIns="0" tIns="0" rIns="0" bIns="0" rtlCol="0" anchor="t">
            <a:spAutoFit/>
          </a:bodyPr>
          <a:lstStyle/>
          <a:p>
            <a:pPr marL="182880" marR="0" indent="0">
              <a:lnSpc>
                <a:spcPct val="150000"/>
              </a:lnSpc>
              <a:spcBef>
                <a:spcPts val="200"/>
              </a:spcBef>
            </a:pPr>
            <a:r>
              <a:rPr lang="vi-VN" sz="3000" b="1" dirty="0">
                <a:effectLst/>
                <a:latin typeface="Times New Roman" panose="02020603050405020304" pitchFamily="18" charset="0"/>
                <a:ea typeface="Times New Roman" panose="02020603050405020304" pitchFamily="18" charset="0"/>
              </a:rPr>
              <a:t>3.2.4 F1-Score</a:t>
            </a:r>
            <a:endParaRPr lang="en-US" sz="3000" b="1" dirty="0">
              <a:effectLst/>
              <a:latin typeface="Times New Roman" panose="02020603050405020304" pitchFamily="18" charset="0"/>
              <a:ea typeface="Times New Roman" panose="02020603050405020304" pitchFamily="18" charset="0"/>
            </a:endParaRPr>
          </a:p>
        </p:txBody>
      </p:sp>
      <p:sp>
        <p:nvSpPr>
          <p:cNvPr id="15" name="TextBox 15">
            <a:extLst>
              <a:ext uri="{FF2B5EF4-FFF2-40B4-BE49-F238E27FC236}">
                <a16:creationId xmlns:a16="http://schemas.microsoft.com/office/drawing/2014/main" id="{2692962D-1F7E-0C30-0B71-9EC511BC791D}"/>
              </a:ext>
            </a:extLst>
          </p:cNvPr>
          <p:cNvSpPr txBox="1"/>
          <p:nvPr/>
        </p:nvSpPr>
        <p:spPr>
          <a:xfrm>
            <a:off x="265328" y="1643614"/>
            <a:ext cx="17144820" cy="1595630"/>
          </a:xfrm>
          <a:prstGeom prst="rect">
            <a:avLst/>
          </a:prstGeom>
        </p:spPr>
        <p:txBody>
          <a:bodyPr wrap="square" lIns="0" tIns="0" rIns="0" bIns="0" rtlCol="0" anchor="t">
            <a:spAutoFit/>
          </a:bodyPr>
          <a:lstStyle/>
          <a:p>
            <a:pPr marL="0" marR="0" indent="182880" algn="just">
              <a:lnSpc>
                <a:spcPct val="150000"/>
              </a:lnSpc>
            </a:pPr>
            <a:r>
              <a:rPr lang="vi-VN" sz="2400" dirty="0">
                <a:effectLst/>
                <a:latin typeface="Times New Roman" panose="02020603050405020304" pitchFamily="18" charset="0"/>
                <a:ea typeface="Times New Roman" panose="02020603050405020304" pitchFamily="18" charset="0"/>
              </a:rPr>
              <a:t>F1-Score là trung bình điều hòa giữa Precision và Recall, giúp kết hợp hai độ đo này lại để đánh giá mô hình. F1-Score là một độ đo quan trọng khi bạn muốn mô hình tối ưu hóa cả Precision và Recall.</a:t>
            </a:r>
            <a:endParaRPr lang="en-US" sz="24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400" dirty="0">
                <a:effectLst/>
                <a:latin typeface="Times New Roman" panose="02020603050405020304" pitchFamily="18" charset="0"/>
                <a:ea typeface="Times New Roman" panose="02020603050405020304" pitchFamily="18" charset="0"/>
              </a:rPr>
              <a:t>Công thức tính F1-Score:</a:t>
            </a:r>
            <a:endParaRPr lang="en-US" sz="2400" dirty="0">
              <a:effectLst/>
              <a:latin typeface="Times New Roman" panose="02020603050405020304" pitchFamily="18" charset="0"/>
              <a:ea typeface="Times New Roman" panose="02020603050405020304" pitchFamily="18" charset="0"/>
            </a:endParaRPr>
          </a:p>
        </p:txBody>
      </p:sp>
      <p:pic>
        <p:nvPicPr>
          <p:cNvPr id="16" name="Picture 16">
            <a:extLst>
              <a:ext uri="{FF2B5EF4-FFF2-40B4-BE49-F238E27FC236}">
                <a16:creationId xmlns:a16="http://schemas.microsoft.com/office/drawing/2014/main" id="{7AF7066F-2F03-E446-F7E5-A70F462D8126}"/>
              </a:ext>
            </a:extLst>
          </p:cNvPr>
          <p:cNvPicPr>
            <a:picLocks noChangeAspect="1"/>
          </p:cNvPicPr>
          <p:nvPr/>
        </p:nvPicPr>
        <p:blipFill>
          <a:blip r:embed="rId8"/>
          <a:srcRect/>
          <a:stretch>
            <a:fillRect/>
          </a:stretch>
        </p:blipFill>
        <p:spPr>
          <a:xfrm flipH="1">
            <a:off x="15047715" y="362851"/>
            <a:ext cx="3240285" cy="1555337"/>
          </a:xfrm>
          <a:prstGeom prst="rect">
            <a:avLst/>
          </a:prstGeom>
        </p:spPr>
      </p:pic>
      <p:pic>
        <p:nvPicPr>
          <p:cNvPr id="17" name="Picture 17">
            <a:extLst>
              <a:ext uri="{FF2B5EF4-FFF2-40B4-BE49-F238E27FC236}">
                <a16:creationId xmlns:a16="http://schemas.microsoft.com/office/drawing/2014/main" id="{DD20EB1A-E427-14BA-EF7F-BF634B3B11C5}"/>
              </a:ext>
            </a:extLst>
          </p:cNvPr>
          <p:cNvPicPr>
            <a:picLocks noChangeAspect="1"/>
          </p:cNvPicPr>
          <p:nvPr/>
        </p:nvPicPr>
        <p:blipFill>
          <a:blip r:embed="rId8"/>
          <a:srcRect/>
          <a:stretch>
            <a:fillRect/>
          </a:stretch>
        </p:blipFill>
        <p:spPr>
          <a:xfrm flipH="1">
            <a:off x="15419744" y="7691095"/>
            <a:ext cx="3240285" cy="1555337"/>
          </a:xfrm>
          <a:prstGeom prst="rect">
            <a:avLst/>
          </a:prstGeom>
        </p:spPr>
      </p:pic>
      <p:sp>
        <p:nvSpPr>
          <p:cNvPr id="18" name="Freeform 18">
            <a:extLst>
              <a:ext uri="{FF2B5EF4-FFF2-40B4-BE49-F238E27FC236}">
                <a16:creationId xmlns:a16="http://schemas.microsoft.com/office/drawing/2014/main" id="{EC010A8E-C996-AEB3-4FBA-40DD4E63803A}"/>
              </a:ext>
            </a:extLst>
          </p:cNvPr>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5">
            <a:extLst>
              <a:ext uri="{FF2B5EF4-FFF2-40B4-BE49-F238E27FC236}">
                <a16:creationId xmlns:a16="http://schemas.microsoft.com/office/drawing/2014/main" id="{283ED554-DCBB-D441-017C-F1E7FFF1556C}"/>
              </a:ext>
            </a:extLst>
          </p:cNvPr>
          <p:cNvSpPr txBox="1"/>
          <p:nvPr/>
        </p:nvSpPr>
        <p:spPr>
          <a:xfrm>
            <a:off x="265328" y="5553486"/>
            <a:ext cx="17144820" cy="2149627"/>
          </a:xfrm>
          <a:prstGeom prst="rect">
            <a:avLst/>
          </a:prstGeom>
        </p:spPr>
        <p:txBody>
          <a:bodyPr wrap="square" lIns="0" tIns="0" rIns="0" bIns="0" rtlCol="0" anchor="t">
            <a:spAutoFit/>
          </a:bodyPr>
          <a:lstStyle/>
          <a:p>
            <a:pPr marL="0" marR="0">
              <a:lnSpc>
                <a:spcPct val="150000"/>
              </a:lnSpc>
            </a:pPr>
            <a:r>
              <a:rPr lang="vi-VN" sz="2400" dirty="0">
                <a:effectLst/>
                <a:latin typeface="Times New Roman" panose="02020603050405020304" pitchFamily="18" charset="0"/>
                <a:ea typeface="Times New Roman" panose="02020603050405020304" pitchFamily="18" charset="0"/>
              </a:rPr>
              <a:t>F1-Score là một độ đo cân bằng giữa Precision và Recall, có thể được sử dụng khi bạn muốn cân bằng giữa việc tránh sai sót trong dự đoán (Precision) và đảm bảo rằng không bỏ sót các mẫu quan trọng (Recall).</a:t>
            </a:r>
            <a:endParaRPr lang="en-US" sz="2400" dirty="0">
              <a:effectLst/>
              <a:latin typeface="Times New Roman" panose="02020603050405020304" pitchFamily="18" charset="0"/>
              <a:ea typeface="Times New Roman" panose="02020603050405020304" pitchFamily="18" charset="0"/>
            </a:endParaRPr>
          </a:p>
          <a:p>
            <a:pPr marL="0" marR="0">
              <a:lnSpc>
                <a:spcPct val="150000"/>
              </a:lnSpc>
            </a:pPr>
            <a:r>
              <a:rPr lang="vi-VN" sz="2400" b="1" dirty="0">
                <a:effectLst/>
                <a:latin typeface="Times New Roman" panose="02020603050405020304" pitchFamily="18" charset="0"/>
                <a:ea typeface="Times New Roman" panose="02020603050405020304" pitchFamily="18" charset="0"/>
              </a:rPr>
              <a:t>Ưu điểm:</a:t>
            </a:r>
            <a:r>
              <a:rPr lang="vi-VN" sz="2400" dirty="0">
                <a:effectLst/>
                <a:latin typeface="Times New Roman" panose="02020603050405020304" pitchFamily="18" charset="0"/>
                <a:ea typeface="Times New Roman" panose="02020603050405020304" pitchFamily="18" charset="0"/>
              </a:rPr>
              <a:t> F1-Score rất hữu ích khi dữ liệu không cân bằng, và bạn muốn một chỉ số tổng quát để đánh giá mô hình mà không quá nhạy cảm với sự phân bổ không đồng đều giữa các lớp.</a:t>
            </a:r>
            <a:endParaRPr lang="en-US" sz="2400" dirty="0">
              <a:effectLst/>
              <a:latin typeface="Times New Roman" panose="02020603050405020304" pitchFamily="18" charset="0"/>
              <a:ea typeface="Times New Roman" panose="02020603050405020304" pitchFamily="18" charset="0"/>
            </a:endParaRPr>
          </a:p>
        </p:txBody>
      </p:sp>
      <p:pic>
        <p:nvPicPr>
          <p:cNvPr id="19" name="Picture 18">
            <a:extLst>
              <a:ext uri="{FF2B5EF4-FFF2-40B4-BE49-F238E27FC236}">
                <a16:creationId xmlns:a16="http://schemas.microsoft.com/office/drawing/2014/main" id="{52645466-47BE-A7D2-B614-7AE901E301A1}"/>
              </a:ext>
            </a:extLst>
          </p:cNvPr>
          <p:cNvPicPr>
            <a:picLocks noChangeAspect="1"/>
          </p:cNvPicPr>
          <p:nvPr/>
        </p:nvPicPr>
        <p:blipFill>
          <a:blip r:embed="rId9"/>
          <a:stretch>
            <a:fillRect/>
          </a:stretch>
        </p:blipFill>
        <p:spPr>
          <a:xfrm>
            <a:off x="6229761" y="3533450"/>
            <a:ext cx="5654780" cy="1662122"/>
          </a:xfrm>
          <a:prstGeom prst="rect">
            <a:avLst/>
          </a:prstGeom>
        </p:spPr>
      </p:pic>
    </p:spTree>
    <p:extLst>
      <p:ext uri="{BB962C8B-B14F-4D97-AF65-F5344CB8AC3E}">
        <p14:creationId xmlns:p14="http://schemas.microsoft.com/office/powerpoint/2010/main" val="2320966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E7AAAA9C-E68F-8009-8315-A1DBD6F7CC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18BFDB1-1CA3-A78F-A122-56A9E1DCB015}"/>
              </a:ext>
            </a:extLst>
          </p:cNvPr>
          <p:cNvSpPr/>
          <p:nvPr/>
        </p:nvSpPr>
        <p:spPr>
          <a:xfrm>
            <a:off x="-10834017"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1A932B86-9FFC-BE65-9EF4-6E5C54E97AB0}"/>
              </a:ext>
            </a:extLst>
          </p:cNvPr>
          <p:cNvGrpSpPr/>
          <p:nvPr/>
        </p:nvGrpSpPr>
        <p:grpSpPr>
          <a:xfrm>
            <a:off x="-1898958" y="141056"/>
            <a:ext cx="10827637" cy="1855220"/>
            <a:chOff x="0" y="0"/>
            <a:chExt cx="2580798" cy="442197"/>
          </a:xfrm>
        </p:grpSpPr>
        <p:sp>
          <p:nvSpPr>
            <p:cNvPr id="4" name="Freeform 4">
              <a:extLst>
                <a:ext uri="{FF2B5EF4-FFF2-40B4-BE49-F238E27FC236}">
                  <a16:creationId xmlns:a16="http://schemas.microsoft.com/office/drawing/2014/main" id="{33BC38F8-7C25-4F2B-7A1F-6ABAEEE7EC3D}"/>
                </a:ext>
              </a:extLst>
            </p:cNvPr>
            <p:cNvSpPr/>
            <p:nvPr/>
          </p:nvSpPr>
          <p:spPr>
            <a:xfrm>
              <a:off x="0" y="0"/>
              <a:ext cx="2580798" cy="442197"/>
            </a:xfrm>
            <a:custGeom>
              <a:avLst/>
              <a:gdLst/>
              <a:ahLst/>
              <a:cxnLst/>
              <a:rect l="l" t="t" r="r" b="b"/>
              <a:pathLst>
                <a:path w="2580798" h="442197">
                  <a:moveTo>
                    <a:pt x="0" y="0"/>
                  </a:moveTo>
                  <a:lnTo>
                    <a:pt x="2580798" y="0"/>
                  </a:lnTo>
                  <a:lnTo>
                    <a:pt x="2580798" y="442197"/>
                  </a:lnTo>
                  <a:lnTo>
                    <a:pt x="0" y="442197"/>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21DEA622-4884-2194-697E-DD25E7A69352}"/>
                </a:ext>
              </a:extLst>
            </p:cNvPr>
            <p:cNvSpPr txBox="1"/>
            <p:nvPr/>
          </p:nvSpPr>
          <p:spPr>
            <a:xfrm>
              <a:off x="0" y="-38100"/>
              <a:ext cx="2580798" cy="48029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F0BC7875-9C31-3244-E00B-A6DC8CD2FB09}"/>
              </a:ext>
            </a:extLst>
          </p:cNvPr>
          <p:cNvGrpSpPr/>
          <p:nvPr/>
        </p:nvGrpSpPr>
        <p:grpSpPr>
          <a:xfrm>
            <a:off x="13921980" y="253168"/>
            <a:ext cx="1042965" cy="1042965"/>
            <a:chOff x="0" y="0"/>
            <a:chExt cx="812800" cy="812800"/>
          </a:xfrm>
        </p:grpSpPr>
        <p:sp>
          <p:nvSpPr>
            <p:cNvPr id="8" name="Freeform 8">
              <a:extLst>
                <a:ext uri="{FF2B5EF4-FFF2-40B4-BE49-F238E27FC236}">
                  <a16:creationId xmlns:a16="http://schemas.microsoft.com/office/drawing/2014/main" id="{28BE32F3-7AB5-04E6-2FA4-DAE6A5B1C07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a:extLst>
                <a:ext uri="{FF2B5EF4-FFF2-40B4-BE49-F238E27FC236}">
                  <a16:creationId xmlns:a16="http://schemas.microsoft.com/office/drawing/2014/main" id="{11FB24C5-4D00-8BE5-434C-59E7BAEE9E5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FADC4997-254A-C5AD-BBCD-92CB95B78A63}"/>
              </a:ext>
            </a:extLst>
          </p:cNvPr>
          <p:cNvSpPr/>
          <p:nvPr/>
        </p:nvSpPr>
        <p:spPr>
          <a:xfrm>
            <a:off x="14291748" y="472972"/>
            <a:ext cx="481391" cy="484918"/>
          </a:xfrm>
          <a:custGeom>
            <a:avLst/>
            <a:gdLst/>
            <a:ahLst/>
            <a:cxnLst/>
            <a:rect l="l" t="t" r="r" b="b"/>
            <a:pathLst>
              <a:path w="481391" h="484918">
                <a:moveTo>
                  <a:pt x="0" y="0"/>
                </a:moveTo>
                <a:lnTo>
                  <a:pt x="481392" y="0"/>
                </a:lnTo>
                <a:lnTo>
                  <a:pt x="481392"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a:extLst>
              <a:ext uri="{FF2B5EF4-FFF2-40B4-BE49-F238E27FC236}">
                <a16:creationId xmlns:a16="http://schemas.microsoft.com/office/drawing/2014/main" id="{D7BBF135-E89C-8313-5BCD-7F0033323338}"/>
              </a:ext>
            </a:extLst>
          </p:cNvPr>
          <p:cNvSpPr txBox="1"/>
          <p:nvPr/>
        </p:nvSpPr>
        <p:spPr>
          <a:xfrm>
            <a:off x="176301" y="253168"/>
            <a:ext cx="9501099" cy="1327671"/>
          </a:xfrm>
          <a:prstGeom prst="rect">
            <a:avLst/>
          </a:prstGeom>
        </p:spPr>
        <p:txBody>
          <a:bodyPr wrap="square" lIns="0" tIns="0" rIns="0" bIns="0" rtlCol="0" anchor="t">
            <a:spAutoFit/>
          </a:bodyPr>
          <a:lstStyle/>
          <a:p>
            <a:pPr marR="0" lvl="1">
              <a:lnSpc>
                <a:spcPct val="150000"/>
              </a:lnSpc>
              <a:spcBef>
                <a:spcPts val="200"/>
              </a:spcBef>
            </a:pPr>
            <a:r>
              <a:rPr lang="en-US" sz="3000" b="1" dirty="0">
                <a:effectLst/>
                <a:latin typeface="Times New Roman" panose="02020603050405020304" pitchFamily="18" charset="0"/>
                <a:ea typeface="Times New Roman" panose="02020603050405020304" pitchFamily="18" charset="0"/>
                <a:cs typeface="Times New Roman" panose="02020603050405020304" pitchFamily="18" charset="0"/>
              </a:rPr>
              <a:t>3.3 </a:t>
            </a:r>
            <a:r>
              <a:rPr lang="vi-VN" sz="3000" b="1" dirty="0">
                <a:effectLst/>
                <a:latin typeface="Times New Roman" panose="02020603050405020304" pitchFamily="18" charset="0"/>
                <a:ea typeface="Times New Roman" panose="02020603050405020304" pitchFamily="18" charset="0"/>
                <a:cs typeface="Times New Roman" panose="02020603050405020304" pitchFamily="18" charset="0"/>
              </a:rPr>
              <a:t>Kết quả thực nghiệm</a:t>
            </a:r>
            <a:endParaRPr lang="en-US" sz="30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82880" marR="0" indent="0">
              <a:lnSpc>
                <a:spcPct val="150000"/>
              </a:lnSpc>
              <a:spcBef>
                <a:spcPts val="200"/>
              </a:spcBef>
            </a:pPr>
            <a:r>
              <a:rPr lang="vi-VN" sz="3000" b="1" dirty="0">
                <a:effectLst/>
                <a:latin typeface="Times New Roman" panose="02020603050405020304" pitchFamily="18" charset="0"/>
                <a:ea typeface="Times New Roman" panose="02020603050405020304" pitchFamily="18" charset="0"/>
              </a:rPr>
              <a:t>3.3.1 Sử dụng SVM</a:t>
            </a:r>
            <a:endParaRPr lang="en-US" sz="3000" b="1" dirty="0">
              <a:effectLst/>
              <a:latin typeface="Times New Roman" panose="02020603050405020304" pitchFamily="18" charset="0"/>
              <a:ea typeface="Times New Roman" panose="02020603050405020304" pitchFamily="18" charset="0"/>
            </a:endParaRPr>
          </a:p>
        </p:txBody>
      </p:sp>
      <p:sp>
        <p:nvSpPr>
          <p:cNvPr id="15" name="TextBox 15">
            <a:extLst>
              <a:ext uri="{FF2B5EF4-FFF2-40B4-BE49-F238E27FC236}">
                <a16:creationId xmlns:a16="http://schemas.microsoft.com/office/drawing/2014/main" id="{484165C9-4117-548F-FB17-E6BFD5C2961B}"/>
              </a:ext>
            </a:extLst>
          </p:cNvPr>
          <p:cNvSpPr txBox="1"/>
          <p:nvPr/>
        </p:nvSpPr>
        <p:spPr>
          <a:xfrm>
            <a:off x="14961197" y="600181"/>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16" name="TextBox 16">
            <a:extLst>
              <a:ext uri="{FF2B5EF4-FFF2-40B4-BE49-F238E27FC236}">
                <a16:creationId xmlns:a16="http://schemas.microsoft.com/office/drawing/2014/main" id="{6AC83ADD-4844-1116-7EA1-CD20DF43A11C}"/>
              </a:ext>
            </a:extLst>
          </p:cNvPr>
          <p:cNvSpPr txBox="1"/>
          <p:nvPr/>
        </p:nvSpPr>
        <p:spPr>
          <a:xfrm>
            <a:off x="3810000" y="3924300"/>
            <a:ext cx="17678400" cy="2703625"/>
          </a:xfrm>
          <a:prstGeom prst="rect">
            <a:avLst/>
          </a:prstGeom>
        </p:spPr>
        <p:txBody>
          <a:bodyPr wrap="square" lIns="0" tIns="0" rIns="0" bIns="0" rtlCol="0" anchor="t">
            <a:spAutoFit/>
          </a:bodyPr>
          <a:lstStyle/>
          <a:p>
            <a:pPr marL="0" marR="0">
              <a:lnSpc>
                <a:spcPct val="150000"/>
              </a:lnSpc>
            </a:pPr>
            <a:r>
              <a:rPr lang="en-US" sz="2400" b="1" dirty="0">
                <a:effectLst/>
                <a:latin typeface="Times New Roman" panose="02020603050405020304" pitchFamily="18" charset="0"/>
                <a:ea typeface="Times New Roman" panose="02020603050405020304" pitchFamily="18" charset="0"/>
              </a:rPr>
              <a:t>Thông </a:t>
            </a:r>
            <a:r>
              <a:rPr lang="en-US" sz="2400" b="1" dirty="0" err="1">
                <a:effectLst/>
                <a:latin typeface="Times New Roman" panose="02020603050405020304" pitchFamily="18" charset="0"/>
                <a:ea typeface="Times New Roman" panose="02020603050405020304" pitchFamily="18" charset="0"/>
              </a:rPr>
              <a:t>số</a:t>
            </a:r>
            <a:r>
              <a:rPr lang="en-US" sz="2400" b="1" dirty="0">
                <a:effectLst/>
                <a:latin typeface="Times New Roman" panose="02020603050405020304" pitchFamily="18" charset="0"/>
                <a:ea typeface="Times New Roman" panose="02020603050405020304" pitchFamily="18" charset="0"/>
              </a:rPr>
              <a:t> training model:</a:t>
            </a:r>
          </a:p>
          <a:p>
            <a:pPr marL="342900" marR="0" lvl="0" indent="-342900">
              <a:lnSpc>
                <a:spcPct val="150000"/>
              </a:lnSpc>
              <a:buFont typeface="Symbol" panose="05050102010706020507" pitchFamily="18" charset="2"/>
              <a:buChar char=""/>
            </a:pPr>
            <a:r>
              <a:rPr lang="vi-VN" sz="2400" b="1" dirty="0">
                <a:effectLst/>
                <a:latin typeface="Times New Roman" panose="02020603050405020304" pitchFamily="18" charset="0"/>
                <a:ea typeface="Times New Roman" panose="02020603050405020304" pitchFamily="18" charset="0"/>
              </a:rPr>
              <a:t>Accuracy: 0.49</a:t>
            </a:r>
            <a:endParaRPr lang="en-US" sz="2400" b="1" dirty="0">
              <a:effectLst/>
              <a:latin typeface="Times New Roman" panose="02020603050405020304" pitchFamily="18" charset="0"/>
              <a:ea typeface="Times New Roman" panose="02020603050405020304" pitchFamily="18" charset="0"/>
            </a:endParaRPr>
          </a:p>
          <a:p>
            <a:pPr marL="342900" marR="0" lvl="0" indent="-342900">
              <a:lnSpc>
                <a:spcPct val="150000"/>
              </a:lnSpc>
              <a:buFont typeface="Symbol" panose="05050102010706020507" pitchFamily="18" charset="2"/>
              <a:buChar char=""/>
            </a:pPr>
            <a:r>
              <a:rPr lang="vi-VN" sz="2400" b="1" dirty="0">
                <a:effectLst/>
                <a:latin typeface="Times New Roman" panose="02020603050405020304" pitchFamily="18" charset="0"/>
                <a:ea typeface="Times New Roman" panose="02020603050405020304" pitchFamily="18" charset="0"/>
              </a:rPr>
              <a:t>Precision: 0.46</a:t>
            </a:r>
            <a:endParaRPr lang="en-US" sz="2400" b="1" dirty="0">
              <a:effectLst/>
              <a:latin typeface="Times New Roman" panose="02020603050405020304" pitchFamily="18" charset="0"/>
              <a:ea typeface="Times New Roman" panose="02020603050405020304" pitchFamily="18" charset="0"/>
            </a:endParaRPr>
          </a:p>
          <a:p>
            <a:pPr marL="342900" marR="0" lvl="0" indent="-342900">
              <a:lnSpc>
                <a:spcPct val="150000"/>
              </a:lnSpc>
              <a:buFont typeface="Symbol" panose="05050102010706020507" pitchFamily="18" charset="2"/>
              <a:buChar char=""/>
            </a:pPr>
            <a:r>
              <a:rPr lang="vi-VN" sz="2400" b="1" dirty="0">
                <a:effectLst/>
                <a:latin typeface="Times New Roman" panose="02020603050405020304" pitchFamily="18" charset="0"/>
                <a:ea typeface="Times New Roman" panose="02020603050405020304" pitchFamily="18" charset="0"/>
              </a:rPr>
              <a:t>Recall: 0.49</a:t>
            </a:r>
            <a:endParaRPr lang="en-US" sz="2400" b="1" dirty="0">
              <a:effectLst/>
              <a:latin typeface="Times New Roman" panose="02020603050405020304" pitchFamily="18" charset="0"/>
              <a:ea typeface="Times New Roman" panose="02020603050405020304" pitchFamily="18" charset="0"/>
            </a:endParaRPr>
          </a:p>
          <a:p>
            <a:pPr marL="342900" marR="0" lvl="0" indent="-342900">
              <a:lnSpc>
                <a:spcPct val="150000"/>
              </a:lnSpc>
              <a:buFont typeface="Symbol" panose="05050102010706020507" pitchFamily="18" charset="2"/>
              <a:buChar char=""/>
            </a:pPr>
            <a:r>
              <a:rPr lang="vi-VN" sz="2400" b="1" dirty="0">
                <a:effectLst/>
                <a:latin typeface="Times New Roman" panose="02020603050405020304" pitchFamily="18" charset="0"/>
                <a:ea typeface="Times New Roman" panose="02020603050405020304" pitchFamily="18" charset="0"/>
              </a:rPr>
              <a:t>F1-score: 0.47</a:t>
            </a:r>
            <a:endParaRPr lang="en-US" sz="2400" b="1" dirty="0">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48D2902F-90ED-8DD2-975B-8B1971F5D67F}"/>
              </a:ext>
            </a:extLst>
          </p:cNvPr>
          <p:cNvPicPr>
            <a:picLocks noChangeAspect="1"/>
          </p:cNvPicPr>
          <p:nvPr/>
        </p:nvPicPr>
        <p:blipFill>
          <a:blip r:embed="rId6"/>
          <a:stretch>
            <a:fillRect/>
          </a:stretch>
        </p:blipFill>
        <p:spPr>
          <a:xfrm>
            <a:off x="8686800" y="2604707"/>
            <a:ext cx="8604162" cy="6882193"/>
          </a:xfrm>
          <a:prstGeom prst="rect">
            <a:avLst/>
          </a:prstGeom>
        </p:spPr>
      </p:pic>
    </p:spTree>
    <p:extLst>
      <p:ext uri="{BB962C8B-B14F-4D97-AF65-F5344CB8AC3E}">
        <p14:creationId xmlns:p14="http://schemas.microsoft.com/office/powerpoint/2010/main" val="3526449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A779A8AF-03F9-49B5-5F96-6C22DBA42CE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620043-B963-5D14-5ABA-FA18965097D8}"/>
              </a:ext>
            </a:extLst>
          </p:cNvPr>
          <p:cNvSpPr/>
          <p:nvPr/>
        </p:nvSpPr>
        <p:spPr>
          <a:xfrm>
            <a:off x="-10834017"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6E2135FC-67DC-1A04-93B1-28FADB314F29}"/>
              </a:ext>
            </a:extLst>
          </p:cNvPr>
          <p:cNvGrpSpPr/>
          <p:nvPr/>
        </p:nvGrpSpPr>
        <p:grpSpPr>
          <a:xfrm>
            <a:off x="-1898958" y="141056"/>
            <a:ext cx="10827637" cy="1855220"/>
            <a:chOff x="0" y="0"/>
            <a:chExt cx="2580798" cy="442197"/>
          </a:xfrm>
        </p:grpSpPr>
        <p:sp>
          <p:nvSpPr>
            <p:cNvPr id="4" name="Freeform 4">
              <a:extLst>
                <a:ext uri="{FF2B5EF4-FFF2-40B4-BE49-F238E27FC236}">
                  <a16:creationId xmlns:a16="http://schemas.microsoft.com/office/drawing/2014/main" id="{E13B81F3-5F0B-C7F6-BE26-090B91085054}"/>
                </a:ext>
              </a:extLst>
            </p:cNvPr>
            <p:cNvSpPr/>
            <p:nvPr/>
          </p:nvSpPr>
          <p:spPr>
            <a:xfrm>
              <a:off x="0" y="0"/>
              <a:ext cx="2580798" cy="442197"/>
            </a:xfrm>
            <a:custGeom>
              <a:avLst/>
              <a:gdLst/>
              <a:ahLst/>
              <a:cxnLst/>
              <a:rect l="l" t="t" r="r" b="b"/>
              <a:pathLst>
                <a:path w="2580798" h="442197">
                  <a:moveTo>
                    <a:pt x="0" y="0"/>
                  </a:moveTo>
                  <a:lnTo>
                    <a:pt x="2580798" y="0"/>
                  </a:lnTo>
                  <a:lnTo>
                    <a:pt x="2580798" y="442197"/>
                  </a:lnTo>
                  <a:lnTo>
                    <a:pt x="0" y="442197"/>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13F182FC-271B-52F2-D1BA-DA20B2F03734}"/>
                </a:ext>
              </a:extLst>
            </p:cNvPr>
            <p:cNvSpPr txBox="1"/>
            <p:nvPr/>
          </p:nvSpPr>
          <p:spPr>
            <a:xfrm>
              <a:off x="0" y="-38100"/>
              <a:ext cx="2580798" cy="48029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4A5B9FA6-2B00-AA7C-1D24-1CA7A539A698}"/>
              </a:ext>
            </a:extLst>
          </p:cNvPr>
          <p:cNvGrpSpPr/>
          <p:nvPr/>
        </p:nvGrpSpPr>
        <p:grpSpPr>
          <a:xfrm>
            <a:off x="13921980" y="253168"/>
            <a:ext cx="1042965" cy="1042965"/>
            <a:chOff x="0" y="0"/>
            <a:chExt cx="812800" cy="812800"/>
          </a:xfrm>
        </p:grpSpPr>
        <p:sp>
          <p:nvSpPr>
            <p:cNvPr id="8" name="Freeform 8">
              <a:extLst>
                <a:ext uri="{FF2B5EF4-FFF2-40B4-BE49-F238E27FC236}">
                  <a16:creationId xmlns:a16="http://schemas.microsoft.com/office/drawing/2014/main" id="{2756F28D-CB2E-E5DA-BD73-30F50E6B292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a:extLst>
                <a:ext uri="{FF2B5EF4-FFF2-40B4-BE49-F238E27FC236}">
                  <a16:creationId xmlns:a16="http://schemas.microsoft.com/office/drawing/2014/main" id="{5C1F774A-4E33-0E2F-FF0A-FCED97915F1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BFD056EB-F2B4-5310-5C93-5727C43D5A9B}"/>
              </a:ext>
            </a:extLst>
          </p:cNvPr>
          <p:cNvSpPr/>
          <p:nvPr/>
        </p:nvSpPr>
        <p:spPr>
          <a:xfrm>
            <a:off x="14291748" y="472972"/>
            <a:ext cx="481391" cy="484918"/>
          </a:xfrm>
          <a:custGeom>
            <a:avLst/>
            <a:gdLst/>
            <a:ahLst/>
            <a:cxnLst/>
            <a:rect l="l" t="t" r="r" b="b"/>
            <a:pathLst>
              <a:path w="481391" h="484918">
                <a:moveTo>
                  <a:pt x="0" y="0"/>
                </a:moveTo>
                <a:lnTo>
                  <a:pt x="481392" y="0"/>
                </a:lnTo>
                <a:lnTo>
                  <a:pt x="481392"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a:extLst>
              <a:ext uri="{FF2B5EF4-FFF2-40B4-BE49-F238E27FC236}">
                <a16:creationId xmlns:a16="http://schemas.microsoft.com/office/drawing/2014/main" id="{6B8B0ACE-57C8-EAED-1A97-E12788420912}"/>
              </a:ext>
            </a:extLst>
          </p:cNvPr>
          <p:cNvSpPr txBox="1"/>
          <p:nvPr/>
        </p:nvSpPr>
        <p:spPr>
          <a:xfrm>
            <a:off x="176301" y="253168"/>
            <a:ext cx="9501099" cy="609526"/>
          </a:xfrm>
          <a:prstGeom prst="rect">
            <a:avLst/>
          </a:prstGeom>
        </p:spPr>
        <p:txBody>
          <a:bodyPr wrap="square" lIns="0" tIns="0" rIns="0" bIns="0" rtlCol="0" anchor="t">
            <a:spAutoFit/>
          </a:bodyPr>
          <a:lstStyle/>
          <a:p>
            <a:pPr marR="0" lvl="2">
              <a:lnSpc>
                <a:spcPct val="150000"/>
              </a:lnSpc>
              <a:spcBef>
                <a:spcPts val="200"/>
              </a:spcBef>
            </a:pPr>
            <a:r>
              <a:rPr lang="en-US" sz="3000" b="1" dirty="0">
                <a:effectLst/>
                <a:latin typeface="Times New Roman" panose="02020603050405020304" pitchFamily="18" charset="0"/>
                <a:ea typeface="Times New Roman" panose="02020603050405020304" pitchFamily="18" charset="0"/>
              </a:rPr>
              <a:t>3.3.2 </a:t>
            </a:r>
            <a:r>
              <a:rPr lang="vi-VN" sz="3000" b="1" dirty="0">
                <a:effectLst/>
                <a:latin typeface="Times New Roman" panose="02020603050405020304" pitchFamily="18" charset="0"/>
                <a:ea typeface="Times New Roman" panose="02020603050405020304" pitchFamily="18" charset="0"/>
              </a:rPr>
              <a:t>Sử dụng K-NN</a:t>
            </a:r>
            <a:endParaRPr lang="en-US" sz="3000" b="1" dirty="0">
              <a:effectLst/>
              <a:latin typeface="Times New Roman" panose="02020603050405020304" pitchFamily="18" charset="0"/>
              <a:ea typeface="Times New Roman" panose="02020603050405020304" pitchFamily="18" charset="0"/>
            </a:endParaRPr>
          </a:p>
        </p:txBody>
      </p:sp>
      <p:sp>
        <p:nvSpPr>
          <p:cNvPr id="15" name="TextBox 15">
            <a:extLst>
              <a:ext uri="{FF2B5EF4-FFF2-40B4-BE49-F238E27FC236}">
                <a16:creationId xmlns:a16="http://schemas.microsoft.com/office/drawing/2014/main" id="{FCD50662-D993-2347-8321-4F6CE3F4C903}"/>
              </a:ext>
            </a:extLst>
          </p:cNvPr>
          <p:cNvSpPr txBox="1"/>
          <p:nvPr/>
        </p:nvSpPr>
        <p:spPr>
          <a:xfrm>
            <a:off x="14961197" y="600181"/>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16" name="TextBox 16">
            <a:extLst>
              <a:ext uri="{FF2B5EF4-FFF2-40B4-BE49-F238E27FC236}">
                <a16:creationId xmlns:a16="http://schemas.microsoft.com/office/drawing/2014/main" id="{48862A45-F7EB-2879-4926-FD2ABD2A01D6}"/>
              </a:ext>
            </a:extLst>
          </p:cNvPr>
          <p:cNvSpPr txBox="1"/>
          <p:nvPr/>
        </p:nvSpPr>
        <p:spPr>
          <a:xfrm>
            <a:off x="3810000" y="3924300"/>
            <a:ext cx="17678400" cy="2703625"/>
          </a:xfrm>
          <a:prstGeom prst="rect">
            <a:avLst/>
          </a:prstGeom>
        </p:spPr>
        <p:txBody>
          <a:bodyPr wrap="square" lIns="0" tIns="0" rIns="0" bIns="0" rtlCol="0" anchor="t">
            <a:spAutoFit/>
          </a:bodyPr>
          <a:lstStyle/>
          <a:p>
            <a:pPr marL="0" marR="0">
              <a:lnSpc>
                <a:spcPct val="150000"/>
              </a:lnSpc>
            </a:pPr>
            <a:r>
              <a:rPr lang="vi-VN" sz="2400" b="1" dirty="0">
                <a:effectLst/>
                <a:latin typeface="Times New Roman" panose="02020603050405020304" pitchFamily="18" charset="0"/>
                <a:ea typeface="Times New Roman" panose="02020603050405020304" pitchFamily="18" charset="0"/>
              </a:rPr>
              <a:t>Thông số training model:</a:t>
            </a:r>
            <a:endParaRPr lang="en-US" sz="2400" b="1" dirty="0">
              <a:effectLst/>
              <a:latin typeface="Times New Roman" panose="02020603050405020304" pitchFamily="18" charset="0"/>
              <a:ea typeface="Times New Roman" panose="02020603050405020304" pitchFamily="18" charset="0"/>
            </a:endParaRPr>
          </a:p>
          <a:p>
            <a:pPr marL="342900" marR="0" lvl="0" indent="-342900">
              <a:lnSpc>
                <a:spcPct val="150000"/>
              </a:lnSpc>
              <a:buFont typeface="Symbol" panose="05050102010706020507" pitchFamily="18" charset="2"/>
              <a:buChar char=""/>
            </a:pPr>
            <a:r>
              <a:rPr lang="vi-VN" sz="2400" b="1" dirty="0">
                <a:effectLst/>
                <a:latin typeface="Times New Roman" panose="02020603050405020304" pitchFamily="18" charset="0"/>
                <a:ea typeface="Times New Roman" panose="02020603050405020304" pitchFamily="18" charset="0"/>
              </a:rPr>
              <a:t>Accuracy: 0.44</a:t>
            </a:r>
            <a:endParaRPr lang="en-US" sz="2400" b="1" dirty="0">
              <a:effectLst/>
              <a:latin typeface="Times New Roman" panose="02020603050405020304" pitchFamily="18" charset="0"/>
              <a:ea typeface="Times New Roman" panose="02020603050405020304" pitchFamily="18" charset="0"/>
            </a:endParaRPr>
          </a:p>
          <a:p>
            <a:pPr marL="342900" marR="0" lvl="0" indent="-342900">
              <a:lnSpc>
                <a:spcPct val="150000"/>
              </a:lnSpc>
              <a:buFont typeface="Symbol" panose="05050102010706020507" pitchFamily="18" charset="2"/>
              <a:buChar char=""/>
            </a:pPr>
            <a:r>
              <a:rPr lang="vi-VN" sz="2400" b="1" dirty="0">
                <a:effectLst/>
                <a:latin typeface="Times New Roman" panose="02020603050405020304" pitchFamily="18" charset="0"/>
                <a:ea typeface="Times New Roman" panose="02020603050405020304" pitchFamily="18" charset="0"/>
              </a:rPr>
              <a:t>Precision: 0.39</a:t>
            </a:r>
            <a:endParaRPr lang="en-US" sz="2400" b="1" dirty="0">
              <a:effectLst/>
              <a:latin typeface="Times New Roman" panose="02020603050405020304" pitchFamily="18" charset="0"/>
              <a:ea typeface="Times New Roman" panose="02020603050405020304" pitchFamily="18" charset="0"/>
            </a:endParaRPr>
          </a:p>
          <a:p>
            <a:pPr marL="342900" marR="0" lvl="0" indent="-342900">
              <a:lnSpc>
                <a:spcPct val="150000"/>
              </a:lnSpc>
              <a:buFont typeface="Symbol" panose="05050102010706020507" pitchFamily="18" charset="2"/>
              <a:buChar char=""/>
            </a:pPr>
            <a:r>
              <a:rPr lang="vi-VN" sz="2400" b="1" dirty="0">
                <a:effectLst/>
                <a:latin typeface="Times New Roman" panose="02020603050405020304" pitchFamily="18" charset="0"/>
                <a:ea typeface="Times New Roman" panose="02020603050405020304" pitchFamily="18" charset="0"/>
              </a:rPr>
              <a:t>Recall: 0.44</a:t>
            </a:r>
            <a:endParaRPr lang="en-US" sz="2400" b="1" dirty="0">
              <a:effectLst/>
              <a:latin typeface="Times New Roman" panose="02020603050405020304" pitchFamily="18" charset="0"/>
              <a:ea typeface="Times New Roman" panose="02020603050405020304" pitchFamily="18" charset="0"/>
            </a:endParaRPr>
          </a:p>
          <a:p>
            <a:pPr marL="342900" marR="0" lvl="0" indent="-342900">
              <a:lnSpc>
                <a:spcPct val="150000"/>
              </a:lnSpc>
              <a:buFont typeface="Symbol" panose="05050102010706020507" pitchFamily="18" charset="2"/>
              <a:buChar char=""/>
            </a:pPr>
            <a:r>
              <a:rPr lang="vi-VN" sz="2400" b="1" dirty="0">
                <a:effectLst/>
                <a:latin typeface="Times New Roman" panose="02020603050405020304" pitchFamily="18" charset="0"/>
                <a:ea typeface="Times New Roman" panose="02020603050405020304" pitchFamily="18" charset="0"/>
              </a:rPr>
              <a:t>F1-score: 0.40</a:t>
            </a:r>
            <a:endParaRPr lang="en-US" sz="2400" b="1" dirty="0">
              <a:effectLst/>
              <a:latin typeface="Times New Roman" panose="02020603050405020304" pitchFamily="18" charset="0"/>
              <a:ea typeface="Times New Roman" panose="02020603050405020304" pitchFamily="18" charset="0"/>
            </a:endParaRPr>
          </a:p>
        </p:txBody>
      </p:sp>
      <p:pic>
        <p:nvPicPr>
          <p:cNvPr id="6" name="Picture 5">
            <a:extLst>
              <a:ext uri="{FF2B5EF4-FFF2-40B4-BE49-F238E27FC236}">
                <a16:creationId xmlns:a16="http://schemas.microsoft.com/office/drawing/2014/main" id="{75B2F02E-7C86-C6B8-D88A-9BFA06758119}"/>
              </a:ext>
            </a:extLst>
          </p:cNvPr>
          <p:cNvPicPr>
            <a:picLocks noChangeAspect="1"/>
          </p:cNvPicPr>
          <p:nvPr/>
        </p:nvPicPr>
        <p:blipFill>
          <a:blip r:embed="rId6"/>
          <a:stretch>
            <a:fillRect/>
          </a:stretch>
        </p:blipFill>
        <p:spPr>
          <a:xfrm>
            <a:off x="8969767" y="2343289"/>
            <a:ext cx="7833995" cy="6629400"/>
          </a:xfrm>
          <a:prstGeom prst="rect">
            <a:avLst/>
          </a:prstGeom>
        </p:spPr>
      </p:pic>
    </p:spTree>
    <p:extLst>
      <p:ext uri="{BB962C8B-B14F-4D97-AF65-F5344CB8AC3E}">
        <p14:creationId xmlns:p14="http://schemas.microsoft.com/office/powerpoint/2010/main" val="903632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3035509B-CD93-4BE3-38B3-7ACD947B39B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2210518-CEF8-0DD2-5C88-76FDB96F0911}"/>
              </a:ext>
            </a:extLst>
          </p:cNvPr>
          <p:cNvSpPr/>
          <p:nvPr/>
        </p:nvSpPr>
        <p:spPr>
          <a:xfrm>
            <a:off x="-10834017"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F4BB3322-A7A5-3979-769E-F57A38013035}"/>
              </a:ext>
            </a:extLst>
          </p:cNvPr>
          <p:cNvGrpSpPr/>
          <p:nvPr/>
        </p:nvGrpSpPr>
        <p:grpSpPr>
          <a:xfrm>
            <a:off x="-1898958" y="141056"/>
            <a:ext cx="10827637" cy="1855220"/>
            <a:chOff x="0" y="0"/>
            <a:chExt cx="2580798" cy="442197"/>
          </a:xfrm>
        </p:grpSpPr>
        <p:sp>
          <p:nvSpPr>
            <p:cNvPr id="4" name="Freeform 4">
              <a:extLst>
                <a:ext uri="{FF2B5EF4-FFF2-40B4-BE49-F238E27FC236}">
                  <a16:creationId xmlns:a16="http://schemas.microsoft.com/office/drawing/2014/main" id="{E497B055-540D-5FEE-BC86-4DD66443CEC9}"/>
                </a:ext>
              </a:extLst>
            </p:cNvPr>
            <p:cNvSpPr/>
            <p:nvPr/>
          </p:nvSpPr>
          <p:spPr>
            <a:xfrm>
              <a:off x="0" y="0"/>
              <a:ext cx="2580798" cy="442197"/>
            </a:xfrm>
            <a:custGeom>
              <a:avLst/>
              <a:gdLst/>
              <a:ahLst/>
              <a:cxnLst/>
              <a:rect l="l" t="t" r="r" b="b"/>
              <a:pathLst>
                <a:path w="2580798" h="442197">
                  <a:moveTo>
                    <a:pt x="0" y="0"/>
                  </a:moveTo>
                  <a:lnTo>
                    <a:pt x="2580798" y="0"/>
                  </a:lnTo>
                  <a:lnTo>
                    <a:pt x="2580798" y="442197"/>
                  </a:lnTo>
                  <a:lnTo>
                    <a:pt x="0" y="442197"/>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a:extLst>
                <a:ext uri="{FF2B5EF4-FFF2-40B4-BE49-F238E27FC236}">
                  <a16:creationId xmlns:a16="http://schemas.microsoft.com/office/drawing/2014/main" id="{0E2F1C99-3EB3-44D2-9720-FD3673CB988C}"/>
                </a:ext>
              </a:extLst>
            </p:cNvPr>
            <p:cNvSpPr txBox="1"/>
            <p:nvPr/>
          </p:nvSpPr>
          <p:spPr>
            <a:xfrm>
              <a:off x="0" y="-38100"/>
              <a:ext cx="2580798" cy="480297"/>
            </a:xfrm>
            <a:prstGeom prst="rect">
              <a:avLst/>
            </a:prstGeom>
          </p:spPr>
          <p:txBody>
            <a:bodyPr lIns="50800" tIns="50800" rIns="50800" bIns="50800" rtlCol="0" anchor="ctr"/>
            <a:lstStyle/>
            <a:p>
              <a:pPr algn="ctr">
                <a:lnSpc>
                  <a:spcPts val="2659"/>
                </a:lnSpc>
              </a:pPr>
              <a:endParaRPr/>
            </a:p>
          </p:txBody>
        </p:sp>
      </p:grpSp>
      <p:grpSp>
        <p:nvGrpSpPr>
          <p:cNvPr id="7" name="Group 7">
            <a:extLst>
              <a:ext uri="{FF2B5EF4-FFF2-40B4-BE49-F238E27FC236}">
                <a16:creationId xmlns:a16="http://schemas.microsoft.com/office/drawing/2014/main" id="{A4DA13E1-9DB4-8282-A851-0503B9DC5206}"/>
              </a:ext>
            </a:extLst>
          </p:cNvPr>
          <p:cNvGrpSpPr/>
          <p:nvPr/>
        </p:nvGrpSpPr>
        <p:grpSpPr>
          <a:xfrm>
            <a:off x="13921980" y="253168"/>
            <a:ext cx="1042965" cy="1042965"/>
            <a:chOff x="0" y="0"/>
            <a:chExt cx="812800" cy="812800"/>
          </a:xfrm>
        </p:grpSpPr>
        <p:sp>
          <p:nvSpPr>
            <p:cNvPr id="8" name="Freeform 8">
              <a:extLst>
                <a:ext uri="{FF2B5EF4-FFF2-40B4-BE49-F238E27FC236}">
                  <a16:creationId xmlns:a16="http://schemas.microsoft.com/office/drawing/2014/main" id="{1F72E226-5B0B-05FB-47D6-9CB30E8499D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a:extLst>
                <a:ext uri="{FF2B5EF4-FFF2-40B4-BE49-F238E27FC236}">
                  <a16:creationId xmlns:a16="http://schemas.microsoft.com/office/drawing/2014/main" id="{A6C1CA4B-2D39-11E0-BF26-63D51790279F}"/>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698B24F0-DF7D-E30B-8C6A-3762ED5EE91D}"/>
              </a:ext>
            </a:extLst>
          </p:cNvPr>
          <p:cNvSpPr/>
          <p:nvPr/>
        </p:nvSpPr>
        <p:spPr>
          <a:xfrm>
            <a:off x="14291748" y="472972"/>
            <a:ext cx="481391" cy="484918"/>
          </a:xfrm>
          <a:custGeom>
            <a:avLst/>
            <a:gdLst/>
            <a:ahLst/>
            <a:cxnLst/>
            <a:rect l="l" t="t" r="r" b="b"/>
            <a:pathLst>
              <a:path w="481391" h="484918">
                <a:moveTo>
                  <a:pt x="0" y="0"/>
                </a:moveTo>
                <a:lnTo>
                  <a:pt x="481392" y="0"/>
                </a:lnTo>
                <a:lnTo>
                  <a:pt x="481392"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a:extLst>
              <a:ext uri="{FF2B5EF4-FFF2-40B4-BE49-F238E27FC236}">
                <a16:creationId xmlns:a16="http://schemas.microsoft.com/office/drawing/2014/main" id="{B407B773-6406-24BA-DEA8-02A91A5F16E2}"/>
              </a:ext>
            </a:extLst>
          </p:cNvPr>
          <p:cNvSpPr txBox="1"/>
          <p:nvPr/>
        </p:nvSpPr>
        <p:spPr>
          <a:xfrm>
            <a:off x="176301" y="253168"/>
            <a:ext cx="9501099" cy="609526"/>
          </a:xfrm>
          <a:prstGeom prst="rect">
            <a:avLst/>
          </a:prstGeom>
        </p:spPr>
        <p:txBody>
          <a:bodyPr wrap="square" lIns="0" tIns="0" rIns="0" bIns="0" rtlCol="0" anchor="t">
            <a:spAutoFit/>
          </a:bodyPr>
          <a:lstStyle/>
          <a:p>
            <a:pPr marR="0" lvl="2">
              <a:lnSpc>
                <a:spcPct val="150000"/>
              </a:lnSpc>
              <a:spcBef>
                <a:spcPts val="200"/>
              </a:spcBef>
            </a:pPr>
            <a:r>
              <a:rPr lang="en-US" sz="3000" b="1" dirty="0">
                <a:effectLst/>
                <a:latin typeface="Times New Roman" panose="02020603050405020304" pitchFamily="18" charset="0"/>
                <a:ea typeface="Times New Roman" panose="02020603050405020304" pitchFamily="18" charset="0"/>
              </a:rPr>
              <a:t>3.3.3 </a:t>
            </a:r>
            <a:r>
              <a:rPr lang="vi-VN" sz="3000" b="1" dirty="0">
                <a:effectLst/>
                <a:latin typeface="Times New Roman" panose="02020603050405020304" pitchFamily="18" charset="0"/>
                <a:ea typeface="Times New Roman" panose="02020603050405020304" pitchFamily="18" charset="0"/>
              </a:rPr>
              <a:t>Sử dụng Decision Tree</a:t>
            </a:r>
            <a:endParaRPr lang="en-US" sz="3000" b="1" dirty="0">
              <a:effectLst/>
              <a:latin typeface="Times New Roman" panose="02020603050405020304" pitchFamily="18" charset="0"/>
              <a:ea typeface="Times New Roman" panose="02020603050405020304" pitchFamily="18" charset="0"/>
            </a:endParaRPr>
          </a:p>
        </p:txBody>
      </p:sp>
      <p:sp>
        <p:nvSpPr>
          <p:cNvPr id="15" name="TextBox 15">
            <a:extLst>
              <a:ext uri="{FF2B5EF4-FFF2-40B4-BE49-F238E27FC236}">
                <a16:creationId xmlns:a16="http://schemas.microsoft.com/office/drawing/2014/main" id="{309F0E6E-99C9-4102-9CEA-D10C4ADD216B}"/>
              </a:ext>
            </a:extLst>
          </p:cNvPr>
          <p:cNvSpPr txBox="1"/>
          <p:nvPr/>
        </p:nvSpPr>
        <p:spPr>
          <a:xfrm>
            <a:off x="14961197" y="600181"/>
            <a:ext cx="1908999" cy="357709"/>
          </a:xfrm>
          <a:prstGeom prst="rect">
            <a:avLst/>
          </a:prstGeom>
        </p:spPr>
        <p:txBody>
          <a:bodyPr lIns="0" tIns="0" rIns="0" bIns="0" rtlCol="0" anchor="t">
            <a:spAutoFit/>
          </a:bodyPr>
          <a:lstStyle/>
          <a:p>
            <a:pPr algn="l">
              <a:lnSpc>
                <a:spcPts val="2858"/>
              </a:lnSpc>
              <a:spcBef>
                <a:spcPct val="0"/>
              </a:spcBef>
            </a:pPr>
            <a:r>
              <a:rPr lang="en-US" sz="2041" b="1" dirty="0" err="1">
                <a:solidFill>
                  <a:srgbClr val="3428BA"/>
                </a:solidFill>
                <a:latin typeface="Canva Sans Bold"/>
                <a:ea typeface="Canva Sans Bold"/>
                <a:cs typeface="Canva Sans Bold"/>
                <a:sym typeface="Canva Sans Bold"/>
              </a:rPr>
              <a:t>Liceria</a:t>
            </a:r>
            <a:r>
              <a:rPr lang="en-US" sz="2041" b="1" dirty="0">
                <a:solidFill>
                  <a:srgbClr val="3428BA"/>
                </a:solidFill>
                <a:latin typeface="Canva Sans Bold"/>
                <a:ea typeface="Canva Sans Bold"/>
                <a:cs typeface="Canva Sans Bold"/>
                <a:sym typeface="Canva Sans Bold"/>
              </a:rPr>
              <a:t> Tech</a:t>
            </a:r>
          </a:p>
        </p:txBody>
      </p:sp>
      <p:sp>
        <p:nvSpPr>
          <p:cNvPr id="16" name="TextBox 16">
            <a:extLst>
              <a:ext uri="{FF2B5EF4-FFF2-40B4-BE49-F238E27FC236}">
                <a16:creationId xmlns:a16="http://schemas.microsoft.com/office/drawing/2014/main" id="{D4424427-D5A9-5417-2D48-1300B9AA3229}"/>
              </a:ext>
            </a:extLst>
          </p:cNvPr>
          <p:cNvSpPr txBox="1"/>
          <p:nvPr/>
        </p:nvSpPr>
        <p:spPr>
          <a:xfrm>
            <a:off x="3810000" y="3924300"/>
            <a:ext cx="17678400" cy="2703625"/>
          </a:xfrm>
          <a:prstGeom prst="rect">
            <a:avLst/>
          </a:prstGeom>
        </p:spPr>
        <p:txBody>
          <a:bodyPr wrap="square" lIns="0" tIns="0" rIns="0" bIns="0" rtlCol="0" anchor="t">
            <a:spAutoFit/>
          </a:bodyPr>
          <a:lstStyle/>
          <a:p>
            <a:pPr marL="0" marR="0">
              <a:lnSpc>
                <a:spcPct val="150000"/>
              </a:lnSpc>
            </a:pPr>
            <a:r>
              <a:rPr lang="vi-VN" sz="2400" b="1" dirty="0">
                <a:effectLst/>
                <a:latin typeface="Times New Roman" panose="02020603050405020304" pitchFamily="18" charset="0"/>
                <a:ea typeface="Times New Roman" panose="02020603050405020304" pitchFamily="18" charset="0"/>
              </a:rPr>
              <a:t>Thông số training model:</a:t>
            </a:r>
            <a:endParaRPr lang="en-US" sz="2400" b="1" dirty="0">
              <a:effectLst/>
              <a:latin typeface="Times New Roman" panose="02020603050405020304" pitchFamily="18" charset="0"/>
              <a:ea typeface="Times New Roman" panose="02020603050405020304" pitchFamily="18" charset="0"/>
            </a:endParaRPr>
          </a:p>
          <a:p>
            <a:pPr marL="342900" marR="0" lvl="0" indent="-342900">
              <a:lnSpc>
                <a:spcPct val="150000"/>
              </a:lnSpc>
              <a:buFont typeface="Symbol" panose="05050102010706020507" pitchFamily="18" charset="2"/>
              <a:buChar char=""/>
            </a:pPr>
            <a:r>
              <a:rPr lang="vi-VN" sz="2400" b="1" dirty="0">
                <a:effectLst/>
                <a:latin typeface="Times New Roman" panose="02020603050405020304" pitchFamily="18" charset="0"/>
                <a:ea typeface="Times New Roman" panose="02020603050405020304" pitchFamily="18" charset="0"/>
              </a:rPr>
              <a:t>Accuracy: 0.41</a:t>
            </a:r>
            <a:endParaRPr lang="en-US" sz="2400" b="1" dirty="0">
              <a:effectLst/>
              <a:latin typeface="Times New Roman" panose="02020603050405020304" pitchFamily="18" charset="0"/>
              <a:ea typeface="Times New Roman" panose="02020603050405020304" pitchFamily="18" charset="0"/>
            </a:endParaRPr>
          </a:p>
          <a:p>
            <a:pPr marL="342900" marR="0" lvl="0" indent="-342900">
              <a:lnSpc>
                <a:spcPct val="150000"/>
              </a:lnSpc>
              <a:buFont typeface="Symbol" panose="05050102010706020507" pitchFamily="18" charset="2"/>
              <a:buChar char=""/>
            </a:pPr>
            <a:r>
              <a:rPr lang="vi-VN" sz="2400" b="1" dirty="0">
                <a:effectLst/>
                <a:latin typeface="Times New Roman" panose="02020603050405020304" pitchFamily="18" charset="0"/>
                <a:ea typeface="Times New Roman" panose="02020603050405020304" pitchFamily="18" charset="0"/>
              </a:rPr>
              <a:t>Precision: 0.38</a:t>
            </a:r>
            <a:endParaRPr lang="en-US" sz="2400" b="1" dirty="0">
              <a:effectLst/>
              <a:latin typeface="Times New Roman" panose="02020603050405020304" pitchFamily="18" charset="0"/>
              <a:ea typeface="Times New Roman" panose="02020603050405020304" pitchFamily="18" charset="0"/>
            </a:endParaRPr>
          </a:p>
          <a:p>
            <a:pPr marL="342900" marR="0" lvl="0" indent="-342900">
              <a:lnSpc>
                <a:spcPct val="150000"/>
              </a:lnSpc>
              <a:buFont typeface="Symbol" panose="05050102010706020507" pitchFamily="18" charset="2"/>
              <a:buChar char=""/>
            </a:pPr>
            <a:r>
              <a:rPr lang="vi-VN" sz="2400" b="1" dirty="0">
                <a:effectLst/>
                <a:latin typeface="Times New Roman" panose="02020603050405020304" pitchFamily="18" charset="0"/>
                <a:ea typeface="Times New Roman" panose="02020603050405020304" pitchFamily="18" charset="0"/>
              </a:rPr>
              <a:t>Recall: 0.41</a:t>
            </a:r>
            <a:endParaRPr lang="en-US" sz="2400" b="1" dirty="0">
              <a:effectLst/>
              <a:latin typeface="Times New Roman" panose="02020603050405020304" pitchFamily="18" charset="0"/>
              <a:ea typeface="Times New Roman" panose="02020603050405020304" pitchFamily="18" charset="0"/>
            </a:endParaRPr>
          </a:p>
          <a:p>
            <a:pPr marL="342900" marR="0" lvl="0" indent="-342900">
              <a:lnSpc>
                <a:spcPct val="150000"/>
              </a:lnSpc>
              <a:buFont typeface="Symbol" panose="05050102010706020507" pitchFamily="18" charset="2"/>
              <a:buChar char=""/>
            </a:pPr>
            <a:r>
              <a:rPr lang="vi-VN" sz="2400" b="1" dirty="0">
                <a:effectLst/>
                <a:latin typeface="Times New Roman" panose="02020603050405020304" pitchFamily="18" charset="0"/>
                <a:ea typeface="Times New Roman" panose="02020603050405020304" pitchFamily="18" charset="0"/>
              </a:rPr>
              <a:t>F1-score: 0.40</a:t>
            </a:r>
            <a:endParaRPr lang="en-US" sz="2400" b="1" dirty="0">
              <a:effectLst/>
              <a:latin typeface="Times New Roman" panose="02020603050405020304" pitchFamily="18" charset="0"/>
              <a:ea typeface="Times New Roman" panose="02020603050405020304" pitchFamily="18" charset="0"/>
            </a:endParaRPr>
          </a:p>
        </p:txBody>
      </p:sp>
      <p:pic>
        <p:nvPicPr>
          <p:cNvPr id="11" name="Picture 10">
            <a:extLst>
              <a:ext uri="{FF2B5EF4-FFF2-40B4-BE49-F238E27FC236}">
                <a16:creationId xmlns:a16="http://schemas.microsoft.com/office/drawing/2014/main" id="{4C2A657D-9230-E857-420B-704999F50D73}"/>
              </a:ext>
            </a:extLst>
          </p:cNvPr>
          <p:cNvPicPr>
            <a:picLocks noChangeAspect="1"/>
          </p:cNvPicPr>
          <p:nvPr/>
        </p:nvPicPr>
        <p:blipFill>
          <a:blip r:embed="rId6"/>
          <a:stretch>
            <a:fillRect/>
          </a:stretch>
        </p:blipFill>
        <p:spPr>
          <a:xfrm>
            <a:off x="9075171" y="2268235"/>
            <a:ext cx="8107196" cy="7162799"/>
          </a:xfrm>
          <a:prstGeom prst="rect">
            <a:avLst/>
          </a:prstGeom>
        </p:spPr>
      </p:pic>
    </p:spTree>
    <p:extLst>
      <p:ext uri="{BB962C8B-B14F-4D97-AF65-F5344CB8AC3E}">
        <p14:creationId xmlns:p14="http://schemas.microsoft.com/office/powerpoint/2010/main" val="836636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7561158" y="870545"/>
            <a:ext cx="1042965" cy="104296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7955188"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4059449" y="2102314"/>
            <a:ext cx="9666363" cy="1219116"/>
          </a:xfrm>
          <a:prstGeom prst="rect">
            <a:avLst/>
          </a:prstGeom>
        </p:spPr>
        <p:txBody>
          <a:bodyPr lIns="0" tIns="0" rIns="0" bIns="0" rtlCol="0" anchor="t">
            <a:spAutoFit/>
          </a:bodyPr>
          <a:lstStyle/>
          <a:p>
            <a:pPr marL="0" marR="0" algn="ctr">
              <a:lnSpc>
                <a:spcPct val="150000"/>
              </a:lnSpc>
              <a:spcAft>
                <a:spcPts val="1200"/>
              </a:spcAft>
            </a:pPr>
            <a:r>
              <a:rPr lang="en-US" sz="6000" b="1" dirty="0">
                <a:effectLst/>
                <a:latin typeface="Times New Roman" panose="02020603050405020304" pitchFamily="18" charset="0"/>
                <a:ea typeface="Times New Roman" panose="02020603050405020304" pitchFamily="18" charset="0"/>
              </a:rPr>
              <a:t>K</a:t>
            </a:r>
            <a:r>
              <a:rPr lang="vi-VN" sz="6000" b="1" dirty="0">
                <a:effectLst/>
                <a:latin typeface="Times New Roman" panose="02020603050405020304" pitchFamily="18" charset="0"/>
                <a:ea typeface="Times New Roman" panose="02020603050405020304" pitchFamily="18" charset="0"/>
              </a:rPr>
              <a:t>ết luận</a:t>
            </a:r>
            <a:endParaRPr lang="en-US" sz="6000" b="1" dirty="0">
              <a:effectLst/>
              <a:latin typeface="Times New Roman" panose="02020603050405020304" pitchFamily="18" charset="0"/>
              <a:ea typeface="Times New Roman" panose="02020603050405020304" pitchFamily="18" charset="0"/>
            </a:endParaRPr>
          </a:p>
        </p:txBody>
      </p:sp>
      <p:sp>
        <p:nvSpPr>
          <p:cNvPr id="8" name="TextBox 8"/>
          <p:cNvSpPr txBox="1"/>
          <p:nvPr/>
        </p:nvSpPr>
        <p:spPr>
          <a:xfrm>
            <a:off x="8673217" y="1212632"/>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sp>
        <p:nvSpPr>
          <p:cNvPr id="9" name="TextBox 9"/>
          <p:cNvSpPr txBox="1"/>
          <p:nvPr/>
        </p:nvSpPr>
        <p:spPr>
          <a:xfrm>
            <a:off x="457200" y="3510234"/>
            <a:ext cx="17373600" cy="4509696"/>
          </a:xfrm>
          <a:prstGeom prst="rect">
            <a:avLst/>
          </a:prstGeom>
        </p:spPr>
        <p:txBody>
          <a:bodyPr wrap="square" lIns="0" tIns="0" rIns="0" bIns="0" rtlCol="0" anchor="t">
            <a:spAutoFit/>
          </a:bodyPr>
          <a:lstStyle/>
          <a:p>
            <a:pPr marL="0" marR="0" indent="457200" algn="just">
              <a:lnSpc>
                <a:spcPct val="150000"/>
              </a:lnSpc>
            </a:pPr>
            <a:r>
              <a:rPr lang="vi-VN" sz="2200" b="1" dirty="0">
                <a:effectLst/>
                <a:latin typeface="Times New Roman" panose="02020603050405020304" pitchFamily="18" charset="0"/>
                <a:ea typeface="Times New Roman" panose="02020603050405020304" pitchFamily="18" charset="0"/>
              </a:rPr>
              <a:t>Sau quá trình nghiên cứu và phát triển, nhóm chúng tôi đã xây dựng thành công một hệ thống nhận diện màu sắc hoạt động hiệu quả. Hệ thống không chỉ tận dụng tốt dữ liệu từ ảnh thực tế mà còn kết hợp với dữ liệu từ file CSV để tăng độ chính xác và phong phú cho mô hình.</a:t>
            </a:r>
            <a:endParaRPr lang="en-US" sz="2200" b="1" dirty="0">
              <a:effectLst/>
              <a:latin typeface="Times New Roman" panose="02020603050405020304" pitchFamily="18" charset="0"/>
              <a:ea typeface="Times New Roman" panose="02020603050405020304" pitchFamily="18" charset="0"/>
            </a:endParaRPr>
          </a:p>
          <a:p>
            <a:pPr marL="0" marR="0" indent="457200" algn="just">
              <a:lnSpc>
                <a:spcPct val="150000"/>
              </a:lnSpc>
            </a:pPr>
            <a:r>
              <a:rPr lang="vi-VN" sz="2200" b="1" dirty="0">
                <a:effectLst/>
                <a:latin typeface="Times New Roman" panose="02020603050405020304" pitchFamily="18" charset="0"/>
                <a:ea typeface="Times New Roman" panose="02020603050405020304" pitchFamily="18" charset="0"/>
              </a:rPr>
              <a:t>Qua các thử nghiệm, chúng tôi nhận thấy thuật toán SVM cho kết quả tốt nhất, trong khi K-NN và cũng có những ưu điểm riêng phù hợp với từng trường hợp. Hệ thống đạt độ chính xác cao, đủ đáp ứng yêu cầu bài toán và dễ dàng mở rộng trong tương lai.</a:t>
            </a:r>
            <a:endParaRPr lang="en-US" sz="2200" b="1" dirty="0">
              <a:effectLst/>
              <a:latin typeface="Times New Roman" panose="02020603050405020304" pitchFamily="18" charset="0"/>
              <a:ea typeface="Times New Roman" panose="02020603050405020304" pitchFamily="18" charset="0"/>
            </a:endParaRPr>
          </a:p>
          <a:p>
            <a:pPr marL="0" marR="0" indent="457200" algn="just">
              <a:lnSpc>
                <a:spcPct val="150000"/>
              </a:lnSpc>
            </a:pPr>
            <a:r>
              <a:rPr lang="vi-VN" sz="2200" b="1" dirty="0">
                <a:effectLst/>
                <a:latin typeface="Times New Roman" panose="02020603050405020304" pitchFamily="18" charset="0"/>
                <a:ea typeface="Times New Roman" panose="02020603050405020304" pitchFamily="18" charset="0"/>
              </a:rPr>
              <a:t>Điểm nổi bật của hệ thống là khả năng kết hợp dữ liệu từ nhiều nguồn khác nhau và cho phép người dùng linh hoạt lựa chọn thuật toán. Tuy nhiên, nhóm cũng nhận thấy rằng hệ thống còn hạn chế trong việc nhận diện các màu sắc chưa xuất hiện trong dữ liệu huấn luyện.</a:t>
            </a:r>
            <a:endParaRPr lang="en-US" sz="2200" b="1" dirty="0">
              <a:effectLst/>
              <a:latin typeface="Times New Roman" panose="02020603050405020304" pitchFamily="18" charset="0"/>
              <a:ea typeface="Times New Roman" panose="02020603050405020304" pitchFamily="18" charset="0"/>
            </a:endParaRPr>
          </a:p>
          <a:p>
            <a:pPr marL="0" marR="0" indent="457200" algn="just">
              <a:lnSpc>
                <a:spcPct val="150000"/>
              </a:lnSpc>
            </a:pPr>
            <a:r>
              <a:rPr lang="vi-VN" sz="2200" b="1" dirty="0">
                <a:effectLst/>
                <a:latin typeface="Times New Roman" panose="02020603050405020304" pitchFamily="18" charset="0"/>
                <a:ea typeface="Times New Roman" panose="02020603050405020304" pitchFamily="18" charset="0"/>
              </a:rPr>
              <a:t>Chúng tôi tin rằng với các cải tiến như mở rộng dữ liệu và tích hợp thuật toán nâng cao, hệ thống sẽ ngày càng hoàn thiện hơn. Đây là một bước khởi đầu quan trọng, và chúng tôi hy vọng rằng kết quả này sẽ hữu ích trong thực tế và là nền tảng cho những dự án tiếp theo của nhóm.</a:t>
            </a:r>
            <a:endParaRPr lang="en-US" sz="2200" b="1" dirty="0">
              <a:effectLst/>
              <a:latin typeface="Times New Roman" panose="02020603050405020304" pitchFamily="18" charset="0"/>
              <a:ea typeface="Times New Roman" panose="02020603050405020304" pitchFamily="18" charset="0"/>
            </a:endParaRPr>
          </a:p>
          <a:p>
            <a:pPr marL="0" marR="0" indent="457200" algn="just">
              <a:lnSpc>
                <a:spcPct val="150000"/>
              </a:lnSpc>
            </a:pPr>
            <a:r>
              <a:rPr lang="vi-VN" sz="2200" b="1" dirty="0">
                <a:effectLst/>
                <a:latin typeface="Times New Roman" panose="02020603050405020304" pitchFamily="18" charset="0"/>
                <a:ea typeface="Times New Roman" panose="02020603050405020304" pitchFamily="18" charset="0"/>
              </a:rPr>
              <a:t>Cảm ơn sự đồng hành và hỗ trợ từ các thành viên trong nhóm cũng như sự hướng dẫn quý báu từ giảng viên.	</a:t>
            </a:r>
            <a:endParaRPr lang="en-US" sz="2200" b="1" dirty="0">
              <a:effectLst/>
              <a:latin typeface="Times New Roman" panose="02020603050405020304" pitchFamily="18" charset="0"/>
              <a:ea typeface="Times New Roman" panose="02020603050405020304" pitchFamily="18" charset="0"/>
            </a:endParaRPr>
          </a:p>
        </p:txBody>
      </p:sp>
      <p:sp>
        <p:nvSpPr>
          <p:cNvPr id="10" name="Freeform 10"/>
          <p:cNvSpPr/>
          <p:nvPr/>
        </p:nvSpPr>
        <p:spPr>
          <a:xfrm>
            <a:off x="8453805" y="8819474"/>
            <a:ext cx="438826" cy="438826"/>
          </a:xfrm>
          <a:custGeom>
            <a:avLst/>
            <a:gdLst/>
            <a:ahLst/>
            <a:cxnLst/>
            <a:rect l="l" t="t" r="r" b="b"/>
            <a:pathLst>
              <a:path w="438826" h="438826">
                <a:moveTo>
                  <a:pt x="0" y="0"/>
                </a:moveTo>
                <a:lnTo>
                  <a:pt x="438825" y="0"/>
                </a:lnTo>
                <a:lnTo>
                  <a:pt x="438825" y="438826"/>
                </a:lnTo>
                <a:lnTo>
                  <a:pt x="0" y="4388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0742546" y="322630"/>
            <a:ext cx="17871339" cy="17871339"/>
          </a:xfrm>
          <a:custGeom>
            <a:avLst/>
            <a:gdLst/>
            <a:ahLst/>
            <a:cxnLst/>
            <a:rect l="l" t="t" r="r" b="b"/>
            <a:pathLst>
              <a:path w="17871339" h="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979570" y="5269548"/>
            <a:ext cx="22247141" cy="3988752"/>
            <a:chOff x="0" y="0"/>
            <a:chExt cx="5302669" cy="950730"/>
          </a:xfrm>
        </p:grpSpPr>
        <p:sp>
          <p:nvSpPr>
            <p:cNvPr id="4" name="Freeform 4"/>
            <p:cNvSpPr/>
            <p:nvPr/>
          </p:nvSpPr>
          <p:spPr>
            <a:xfrm>
              <a:off x="0" y="0"/>
              <a:ext cx="5302669" cy="950730"/>
            </a:xfrm>
            <a:custGeom>
              <a:avLst/>
              <a:gdLst/>
              <a:ahLst/>
              <a:cxnLst/>
              <a:rect l="l" t="t" r="r" b="b"/>
              <a:pathLst>
                <a:path w="5302669" h="950730">
                  <a:moveTo>
                    <a:pt x="0" y="0"/>
                  </a:moveTo>
                  <a:lnTo>
                    <a:pt x="5302669" y="0"/>
                  </a:lnTo>
                  <a:lnTo>
                    <a:pt x="5302669" y="950730"/>
                  </a:lnTo>
                  <a:lnTo>
                    <a:pt x="0" y="950730"/>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5" name="TextBox 5"/>
            <p:cNvSpPr txBox="1"/>
            <p:nvPr/>
          </p:nvSpPr>
          <p:spPr>
            <a:xfrm>
              <a:off x="0" y="-38100"/>
              <a:ext cx="5302669" cy="98883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733017" y="2427284"/>
            <a:ext cx="5077990" cy="507799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138572" y="1605667"/>
            <a:ext cx="2147544" cy="214754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6679217" y="1605667"/>
            <a:ext cx="1042965" cy="104296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7073247" y="1884691"/>
            <a:ext cx="481391" cy="484918"/>
          </a:xfrm>
          <a:custGeom>
            <a:avLst/>
            <a:gdLst/>
            <a:ahLst/>
            <a:cxnLst/>
            <a:rect l="l" t="t" r="r" b="b"/>
            <a:pathLst>
              <a:path w="481391" h="484918">
                <a:moveTo>
                  <a:pt x="0" y="0"/>
                </a:moveTo>
                <a:lnTo>
                  <a:pt x="481391" y="0"/>
                </a:lnTo>
                <a:lnTo>
                  <a:pt x="481391" y="484917"/>
                </a:lnTo>
                <a:lnTo>
                  <a:pt x="0" y="4849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8" name="TextBox 18"/>
          <p:cNvSpPr txBox="1"/>
          <p:nvPr/>
        </p:nvSpPr>
        <p:spPr>
          <a:xfrm>
            <a:off x="6679217" y="2834119"/>
            <a:ext cx="8592580" cy="2435429"/>
          </a:xfrm>
          <a:prstGeom prst="rect">
            <a:avLst/>
          </a:prstGeom>
        </p:spPr>
        <p:txBody>
          <a:bodyPr lIns="0" tIns="0" rIns="0" bIns="0" rtlCol="0" anchor="t">
            <a:spAutoFit/>
          </a:bodyPr>
          <a:lstStyle/>
          <a:p>
            <a:pPr algn="l">
              <a:lnSpc>
                <a:spcPts val="19929"/>
              </a:lnSpc>
              <a:spcBef>
                <a:spcPct val="0"/>
              </a:spcBef>
            </a:pPr>
            <a:r>
              <a:rPr lang="en-US" sz="14235">
                <a:solidFill>
                  <a:srgbClr val="3428BA"/>
                </a:solidFill>
                <a:latin typeface="Anton"/>
                <a:ea typeface="Anton"/>
                <a:cs typeface="Anton"/>
                <a:sym typeface="Anton"/>
              </a:rPr>
              <a:t>THANK YOU!</a:t>
            </a:r>
          </a:p>
        </p:txBody>
      </p:sp>
      <p:sp>
        <p:nvSpPr>
          <p:cNvPr id="19" name="TextBox 19"/>
          <p:cNvSpPr txBox="1"/>
          <p:nvPr/>
        </p:nvSpPr>
        <p:spPr>
          <a:xfrm>
            <a:off x="7791276" y="1947755"/>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00200" y="1913509"/>
            <a:ext cx="22247141" cy="1298716"/>
            <a:chOff x="0" y="0"/>
            <a:chExt cx="5302669" cy="309553"/>
          </a:xfrm>
        </p:grpSpPr>
        <p:sp>
          <p:nvSpPr>
            <p:cNvPr id="3" name="Freeform 3"/>
            <p:cNvSpPr/>
            <p:nvPr/>
          </p:nvSpPr>
          <p:spPr>
            <a:xfrm>
              <a:off x="0" y="0"/>
              <a:ext cx="5302669" cy="309553"/>
            </a:xfrm>
            <a:custGeom>
              <a:avLst/>
              <a:gdLst/>
              <a:ahLst/>
              <a:cxnLst/>
              <a:rect l="l" t="t" r="r" b="b"/>
              <a:pathLst>
                <a:path w="5302669" h="309553">
                  <a:moveTo>
                    <a:pt x="0" y="0"/>
                  </a:moveTo>
                  <a:lnTo>
                    <a:pt x="5302669" y="0"/>
                  </a:lnTo>
                  <a:lnTo>
                    <a:pt x="5302669" y="309553"/>
                  </a:lnTo>
                  <a:lnTo>
                    <a:pt x="0" y="309553"/>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4" name="TextBox 4"/>
            <p:cNvSpPr txBox="1"/>
            <p:nvPr/>
          </p:nvSpPr>
          <p:spPr>
            <a:xfrm>
              <a:off x="0" y="-38100"/>
              <a:ext cx="5302669" cy="34765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6" name="Picture 6"/>
          <p:cNvPicPr>
            <a:picLocks noChangeAspect="1"/>
          </p:cNvPicPr>
          <p:nvPr/>
        </p:nvPicPr>
        <p:blipFill>
          <a:blip r:embed="rId4"/>
          <a:srcRect/>
          <a:stretch>
            <a:fillRect/>
          </a:stretch>
        </p:blipFill>
        <p:spPr>
          <a:xfrm>
            <a:off x="1213069" y="1938953"/>
            <a:ext cx="4712027" cy="6119516"/>
          </a:xfrm>
          <a:prstGeom prst="rect">
            <a:avLst/>
          </a:prstGeom>
        </p:spPr>
      </p:pic>
      <p:grpSp>
        <p:nvGrpSpPr>
          <p:cNvPr id="7" name="Group 7"/>
          <p:cNvGrpSpPr/>
          <p:nvPr/>
        </p:nvGrpSpPr>
        <p:grpSpPr>
          <a:xfrm>
            <a:off x="10113753" y="870545"/>
            <a:ext cx="1042965" cy="104296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0507783"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11225812" y="1212632"/>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sp>
        <p:nvSpPr>
          <p:cNvPr id="14" name="TextBox 14"/>
          <p:cNvSpPr txBox="1"/>
          <p:nvPr/>
        </p:nvSpPr>
        <p:spPr>
          <a:xfrm>
            <a:off x="9144000" y="2045866"/>
            <a:ext cx="6700964" cy="609526"/>
          </a:xfrm>
          <a:prstGeom prst="rect">
            <a:avLst/>
          </a:prstGeom>
        </p:spPr>
        <p:txBody>
          <a:bodyPr lIns="0" tIns="0" rIns="0" bIns="0" rtlCol="0" anchor="t">
            <a:spAutoFit/>
          </a:bodyPr>
          <a:lstStyle/>
          <a:p>
            <a:pPr marR="0" lvl="2" algn="just">
              <a:lnSpc>
                <a:spcPct val="150000"/>
              </a:lnSpc>
              <a:buSzPts val="1300"/>
            </a:pPr>
            <a:r>
              <a:rPr lang="en-US" sz="3000" dirty="0">
                <a:latin typeface="Times New Roman" panose="02020603050405020304" pitchFamily="18" charset="0"/>
                <a:ea typeface="Times New Roman" panose="02020603050405020304" pitchFamily="18" charset="0"/>
              </a:rPr>
              <a:t>1.1.2 </a:t>
            </a:r>
            <a:r>
              <a:rPr lang="vi-VN" sz="3000" dirty="0">
                <a:effectLst/>
                <a:latin typeface="Times New Roman" panose="02020603050405020304" pitchFamily="18" charset="0"/>
                <a:ea typeface="Times New Roman" panose="02020603050405020304" pitchFamily="18" charset="0"/>
              </a:rPr>
              <a:t>Các hệ màu trong máy tính</a:t>
            </a:r>
            <a:endParaRPr lang="en-US" sz="3000" dirty="0">
              <a:effectLst/>
              <a:latin typeface="Times New Roman" panose="02020603050405020304" pitchFamily="18" charset="0"/>
              <a:ea typeface="Times New Roman" panose="02020603050405020304" pitchFamily="18" charset="0"/>
            </a:endParaRPr>
          </a:p>
        </p:txBody>
      </p:sp>
      <p:sp>
        <p:nvSpPr>
          <p:cNvPr id="15" name="TextBox 15"/>
          <p:cNvSpPr txBox="1"/>
          <p:nvPr/>
        </p:nvSpPr>
        <p:spPr>
          <a:xfrm>
            <a:off x="5638800" y="3212225"/>
            <a:ext cx="12493852" cy="6869638"/>
          </a:xfrm>
          <a:prstGeom prst="rect">
            <a:avLst/>
          </a:prstGeom>
        </p:spPr>
        <p:txBody>
          <a:bodyPr wrap="square" lIns="0" tIns="0" rIns="0" bIns="0" rtlCol="0" anchor="t">
            <a:spAutoFit/>
          </a:bodyPr>
          <a:lstStyle/>
          <a:p>
            <a:pPr marL="342900" marR="0" lvl="0" indent="-342900" algn="just">
              <a:lnSpc>
                <a:spcPct val="150000"/>
              </a:lnSpc>
              <a:buFont typeface="Wingdings" panose="05000000000000000000" pitchFamily="2" charset="2"/>
              <a:buChar char=""/>
            </a:pPr>
            <a:r>
              <a:rPr lang="vi-VN" sz="2000" dirty="0">
                <a:effectLst/>
                <a:latin typeface="Times New Roman" panose="02020603050405020304" pitchFamily="18" charset="0"/>
                <a:ea typeface="Times New Roman" panose="02020603050405020304" pitchFamily="18" charset="0"/>
              </a:rPr>
              <a:t>RGB (Red, Green, Blue)</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Nguyên lý hoạt động</a:t>
            </a:r>
            <a:r>
              <a:rPr lang="vi-VN" sz="2000" dirty="0">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Hệ màu RGB dựa trên cách các màn hình hiển thị màu bằng cách pha trộn ba màu cơ bản: đỏ, xanh lá cây, và xanh dương. Khi ba màu này được kết hợp với nhau ở các mức độ khác nhau, chúng tạo ra một dải màu sắc rộng.</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Cường độ của mỗi màu được xác định bằng giá trị từ 0 đến 255 (cho 8-bit mỗi kênh). Một số hệ RGB có thể dùng giá trị từ 0.0 đến 1.0 (cho các hệ thống chuẩn hóa).</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Ứng dụng: </a:t>
            </a:r>
            <a:r>
              <a:rPr lang="vi-VN" sz="2000" dirty="0">
                <a:effectLst/>
                <a:latin typeface="Times New Roman" panose="02020603050405020304" pitchFamily="18" charset="0"/>
                <a:ea typeface="Times New Roman" panose="02020603050405020304" pitchFamily="18" charset="0"/>
              </a:rPr>
              <a:t>Dùng chủ yếu trong các thiết bị hiển thị điện tử như màn hình máy tính, TV, máy chiếu, máy ảnh kỹ thuật số.</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Công thức: </a:t>
            </a:r>
            <a:r>
              <a:rPr lang="vi-VN" sz="2000" dirty="0">
                <a:effectLst/>
                <a:latin typeface="Times New Roman" panose="02020603050405020304" pitchFamily="18" charset="0"/>
                <a:ea typeface="Times New Roman" panose="02020603050405020304" pitchFamily="18" charset="0"/>
              </a:rPr>
              <a:t>Mỗi màu có thể được biểu diễn dưới dạng (R, G, B), với R, G, B là giá trị từ 0 đến 255.</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Ví dụ:</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(255, 0, 0) là màu đỏ.</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(0, 255, 0) là màu xanh lá cây.</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(0, 0, 255) là màu xanh dương.</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Đặc điểm:</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Tạo ra màu sáng và sắc nét.</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Thích hợp cho các thiết bị hiển thị phát sáng (màn hình).</a:t>
            </a:r>
            <a:endParaRPr lang="en-US" sz="20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F6AAA49A-7179-1DA4-1BC3-153FDAA7C72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62FF37F-3C35-070B-6C27-DB068A4A58F3}"/>
              </a:ext>
            </a:extLst>
          </p:cNvPr>
          <p:cNvGrpSpPr/>
          <p:nvPr/>
        </p:nvGrpSpPr>
        <p:grpSpPr>
          <a:xfrm>
            <a:off x="-1600200" y="1913509"/>
            <a:ext cx="22247141" cy="1298716"/>
            <a:chOff x="0" y="0"/>
            <a:chExt cx="5302669" cy="309553"/>
          </a:xfrm>
        </p:grpSpPr>
        <p:sp>
          <p:nvSpPr>
            <p:cNvPr id="3" name="Freeform 3">
              <a:extLst>
                <a:ext uri="{FF2B5EF4-FFF2-40B4-BE49-F238E27FC236}">
                  <a16:creationId xmlns:a16="http://schemas.microsoft.com/office/drawing/2014/main" id="{89AE6D8D-1001-8DF7-B509-8DD0A856611D}"/>
                </a:ext>
              </a:extLst>
            </p:cNvPr>
            <p:cNvSpPr/>
            <p:nvPr/>
          </p:nvSpPr>
          <p:spPr>
            <a:xfrm>
              <a:off x="0" y="0"/>
              <a:ext cx="5302669" cy="309553"/>
            </a:xfrm>
            <a:custGeom>
              <a:avLst/>
              <a:gdLst/>
              <a:ahLst/>
              <a:cxnLst/>
              <a:rect l="l" t="t" r="r" b="b"/>
              <a:pathLst>
                <a:path w="5302669" h="309553">
                  <a:moveTo>
                    <a:pt x="0" y="0"/>
                  </a:moveTo>
                  <a:lnTo>
                    <a:pt x="5302669" y="0"/>
                  </a:lnTo>
                  <a:lnTo>
                    <a:pt x="5302669" y="309553"/>
                  </a:lnTo>
                  <a:lnTo>
                    <a:pt x="0" y="309553"/>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4" name="TextBox 4">
              <a:extLst>
                <a:ext uri="{FF2B5EF4-FFF2-40B4-BE49-F238E27FC236}">
                  <a16:creationId xmlns:a16="http://schemas.microsoft.com/office/drawing/2014/main" id="{B4394B6F-5A64-791D-E160-4DCFD6D1BDA4}"/>
                </a:ext>
              </a:extLst>
            </p:cNvPr>
            <p:cNvSpPr txBox="1"/>
            <p:nvPr/>
          </p:nvSpPr>
          <p:spPr>
            <a:xfrm>
              <a:off x="0" y="-38100"/>
              <a:ext cx="5302669" cy="347653"/>
            </a:xfrm>
            <a:prstGeom prst="rect">
              <a:avLst/>
            </a:prstGeom>
          </p:spPr>
          <p:txBody>
            <a:bodyPr lIns="50800" tIns="50800" rIns="50800" bIns="50800" rtlCol="0" anchor="ctr"/>
            <a:lstStyle/>
            <a:p>
              <a:pPr algn="ctr">
                <a:lnSpc>
                  <a:spcPts val="2659"/>
                </a:lnSpc>
              </a:pPr>
              <a:endParaRPr/>
            </a:p>
          </p:txBody>
        </p:sp>
      </p:grpSp>
      <p:sp>
        <p:nvSpPr>
          <p:cNvPr id="5" name="Freeform 5">
            <a:extLst>
              <a:ext uri="{FF2B5EF4-FFF2-40B4-BE49-F238E27FC236}">
                <a16:creationId xmlns:a16="http://schemas.microsoft.com/office/drawing/2014/main" id="{656E45CC-FBE3-1900-D9D4-0075AAB23711}"/>
              </a:ext>
            </a:extLst>
          </p:cNvPr>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6" name="Picture 6">
            <a:extLst>
              <a:ext uri="{FF2B5EF4-FFF2-40B4-BE49-F238E27FC236}">
                <a16:creationId xmlns:a16="http://schemas.microsoft.com/office/drawing/2014/main" id="{B9C2E08C-060B-E0B0-F658-2404E7872DCB}"/>
              </a:ext>
            </a:extLst>
          </p:cNvPr>
          <p:cNvPicPr>
            <a:picLocks noChangeAspect="1"/>
          </p:cNvPicPr>
          <p:nvPr/>
        </p:nvPicPr>
        <p:blipFill>
          <a:blip r:embed="rId4"/>
          <a:srcRect/>
          <a:stretch>
            <a:fillRect/>
          </a:stretch>
        </p:blipFill>
        <p:spPr>
          <a:xfrm>
            <a:off x="1213069" y="1938953"/>
            <a:ext cx="4712027" cy="6119516"/>
          </a:xfrm>
          <a:prstGeom prst="rect">
            <a:avLst/>
          </a:prstGeom>
        </p:spPr>
      </p:pic>
      <p:grpSp>
        <p:nvGrpSpPr>
          <p:cNvPr id="7" name="Group 7">
            <a:extLst>
              <a:ext uri="{FF2B5EF4-FFF2-40B4-BE49-F238E27FC236}">
                <a16:creationId xmlns:a16="http://schemas.microsoft.com/office/drawing/2014/main" id="{02D6C149-4EC6-78DD-63BF-B7475307F34C}"/>
              </a:ext>
            </a:extLst>
          </p:cNvPr>
          <p:cNvGrpSpPr/>
          <p:nvPr/>
        </p:nvGrpSpPr>
        <p:grpSpPr>
          <a:xfrm>
            <a:off x="10113753" y="870545"/>
            <a:ext cx="1042965" cy="1042965"/>
            <a:chOff x="0" y="0"/>
            <a:chExt cx="812800" cy="812800"/>
          </a:xfrm>
        </p:grpSpPr>
        <p:sp>
          <p:nvSpPr>
            <p:cNvPr id="8" name="Freeform 8">
              <a:extLst>
                <a:ext uri="{FF2B5EF4-FFF2-40B4-BE49-F238E27FC236}">
                  <a16:creationId xmlns:a16="http://schemas.microsoft.com/office/drawing/2014/main" id="{DF16DB6F-BAD7-C843-7262-B5828FF0AD5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a:extLst>
                <a:ext uri="{FF2B5EF4-FFF2-40B4-BE49-F238E27FC236}">
                  <a16:creationId xmlns:a16="http://schemas.microsoft.com/office/drawing/2014/main" id="{DD626239-F8EB-EB17-62C1-B125AE6F0C3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196C49DA-56CD-8246-7802-9B93AB827282}"/>
              </a:ext>
            </a:extLst>
          </p:cNvPr>
          <p:cNvSpPr/>
          <p:nvPr/>
        </p:nvSpPr>
        <p:spPr>
          <a:xfrm>
            <a:off x="10507783"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259BA083-3FE0-227E-9CDF-0FFE9B146F85}"/>
              </a:ext>
            </a:extLst>
          </p:cNvPr>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a:extLst>
              <a:ext uri="{FF2B5EF4-FFF2-40B4-BE49-F238E27FC236}">
                <a16:creationId xmlns:a16="http://schemas.microsoft.com/office/drawing/2014/main" id="{84ADDDCB-4AF4-BFBD-3C47-BA31353E6DE2}"/>
              </a:ext>
            </a:extLst>
          </p:cNvPr>
          <p:cNvSpPr txBox="1"/>
          <p:nvPr/>
        </p:nvSpPr>
        <p:spPr>
          <a:xfrm>
            <a:off x="11225812" y="1212632"/>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sp>
        <p:nvSpPr>
          <p:cNvPr id="14" name="TextBox 14">
            <a:extLst>
              <a:ext uri="{FF2B5EF4-FFF2-40B4-BE49-F238E27FC236}">
                <a16:creationId xmlns:a16="http://schemas.microsoft.com/office/drawing/2014/main" id="{1D4FA960-2E6A-D9B9-4737-E8ADF038FA6A}"/>
              </a:ext>
            </a:extLst>
          </p:cNvPr>
          <p:cNvSpPr txBox="1"/>
          <p:nvPr/>
        </p:nvSpPr>
        <p:spPr>
          <a:xfrm>
            <a:off x="9144000" y="2045866"/>
            <a:ext cx="6700964" cy="609526"/>
          </a:xfrm>
          <a:prstGeom prst="rect">
            <a:avLst/>
          </a:prstGeom>
        </p:spPr>
        <p:txBody>
          <a:bodyPr lIns="0" tIns="0" rIns="0" bIns="0" rtlCol="0" anchor="t">
            <a:spAutoFit/>
          </a:bodyPr>
          <a:lstStyle/>
          <a:p>
            <a:pPr marR="0" lvl="2" algn="just">
              <a:lnSpc>
                <a:spcPct val="150000"/>
              </a:lnSpc>
              <a:buSzPts val="1300"/>
            </a:pPr>
            <a:r>
              <a:rPr lang="en-US" sz="3000" dirty="0">
                <a:latin typeface="Times New Roman" panose="02020603050405020304" pitchFamily="18" charset="0"/>
                <a:ea typeface="Times New Roman" panose="02020603050405020304" pitchFamily="18" charset="0"/>
              </a:rPr>
              <a:t>1.1.2 </a:t>
            </a:r>
            <a:r>
              <a:rPr lang="vi-VN" sz="3000" dirty="0">
                <a:effectLst/>
                <a:latin typeface="Times New Roman" panose="02020603050405020304" pitchFamily="18" charset="0"/>
                <a:ea typeface="Times New Roman" panose="02020603050405020304" pitchFamily="18" charset="0"/>
              </a:rPr>
              <a:t>Các hệ màu trong máy tính</a:t>
            </a:r>
            <a:endParaRPr lang="en-US" sz="3000" dirty="0">
              <a:effectLst/>
              <a:latin typeface="Times New Roman" panose="02020603050405020304" pitchFamily="18" charset="0"/>
              <a:ea typeface="Times New Roman" panose="02020603050405020304" pitchFamily="18" charset="0"/>
            </a:endParaRPr>
          </a:p>
        </p:txBody>
      </p:sp>
      <p:sp>
        <p:nvSpPr>
          <p:cNvPr id="15" name="TextBox 15">
            <a:extLst>
              <a:ext uri="{FF2B5EF4-FFF2-40B4-BE49-F238E27FC236}">
                <a16:creationId xmlns:a16="http://schemas.microsoft.com/office/drawing/2014/main" id="{8F21770B-353E-8E35-E0BE-B115F0426EA1}"/>
              </a:ext>
            </a:extLst>
          </p:cNvPr>
          <p:cNvSpPr txBox="1"/>
          <p:nvPr/>
        </p:nvSpPr>
        <p:spPr>
          <a:xfrm>
            <a:off x="5638800" y="3212225"/>
            <a:ext cx="12493852" cy="6407973"/>
          </a:xfrm>
          <a:prstGeom prst="rect">
            <a:avLst/>
          </a:prstGeom>
        </p:spPr>
        <p:txBody>
          <a:bodyPr wrap="square" lIns="0" tIns="0" rIns="0" bIns="0" rtlCol="0" anchor="t">
            <a:spAutoFit/>
          </a:bodyPr>
          <a:lstStyle/>
          <a:p>
            <a:pPr marL="342900" marR="0" lvl="0" indent="-342900" algn="just">
              <a:lnSpc>
                <a:spcPct val="150000"/>
              </a:lnSpc>
              <a:buFont typeface="Wingdings" panose="05000000000000000000" pitchFamily="2" charset="2"/>
              <a:buChar char=""/>
            </a:pPr>
            <a:r>
              <a:rPr lang="vi-VN" sz="2000" dirty="0">
                <a:effectLst/>
                <a:latin typeface="Times New Roman" panose="02020603050405020304" pitchFamily="18" charset="0"/>
                <a:ea typeface="Times New Roman" panose="02020603050405020304" pitchFamily="18" charset="0"/>
              </a:rPr>
              <a:t>CMYK (Cyan, Magenta, Yellow, Black)</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Nguyên lý hoạt động: </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CMYK là hệ màu phụ thuộc vào quá trình in ấn. Thay vì sử dụng các màu phát sáng như RGB, CMYK sử dụng các màu mực in: cyan (lục lam), magenta (đỏ tươi), yellow (vàng), và black (đen).</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Kết hợp ba màu cyan, magenta, và yellow tạo ra màu sắc cơ bản, nhưng đen (K) được thêm vào để cải thiện độ sâu và chi tiết màu sắc.</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Ứng dụng: </a:t>
            </a:r>
            <a:r>
              <a:rPr lang="vi-VN" sz="2000" dirty="0">
                <a:effectLst/>
                <a:latin typeface="Times New Roman" panose="02020603050405020304" pitchFamily="18" charset="0"/>
                <a:ea typeface="Times New Roman" panose="02020603050405020304" pitchFamily="18" charset="0"/>
              </a:rPr>
              <a:t>Dùng chủ yếu trong in ấn màu, đặc biệt là in ấn offset và các loại máy in màu.</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Công thức: </a:t>
            </a:r>
            <a:r>
              <a:rPr lang="vi-VN" sz="2000" dirty="0">
                <a:effectLst/>
                <a:latin typeface="Times New Roman" panose="02020603050405020304" pitchFamily="18" charset="0"/>
                <a:ea typeface="Times New Roman" panose="02020603050405020304" pitchFamily="18" charset="0"/>
              </a:rPr>
              <a:t>Mỗi màu được biểu diễn dưới dạng (C, M, Y, K), với giá trị mỗi thành phần từ 0 đến 1.</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Ví dụ:</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(0, 1, 1, 0) là màu đỏ thuần.</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(1, 0, 0, 0) là màu cyan.</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Đặc điểm:</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Phù hợp với quá trình in ấn, vì màu sắc được tạo ra từ việc phủ mực lên giấy.</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Không có khả năng tái tạo các màu sắc sáng như RGB.</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1126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98126B23-E536-7AF0-803D-CB007114E16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C8FD85F-F403-7273-1208-E2A3F6692E51}"/>
              </a:ext>
            </a:extLst>
          </p:cNvPr>
          <p:cNvGrpSpPr/>
          <p:nvPr/>
        </p:nvGrpSpPr>
        <p:grpSpPr>
          <a:xfrm>
            <a:off x="-1600200" y="1913509"/>
            <a:ext cx="22247141" cy="1298716"/>
            <a:chOff x="0" y="0"/>
            <a:chExt cx="5302669" cy="309553"/>
          </a:xfrm>
        </p:grpSpPr>
        <p:sp>
          <p:nvSpPr>
            <p:cNvPr id="3" name="Freeform 3">
              <a:extLst>
                <a:ext uri="{FF2B5EF4-FFF2-40B4-BE49-F238E27FC236}">
                  <a16:creationId xmlns:a16="http://schemas.microsoft.com/office/drawing/2014/main" id="{623E97A4-220F-4B99-0B6F-099255630F33}"/>
                </a:ext>
              </a:extLst>
            </p:cNvPr>
            <p:cNvSpPr/>
            <p:nvPr/>
          </p:nvSpPr>
          <p:spPr>
            <a:xfrm>
              <a:off x="0" y="0"/>
              <a:ext cx="5302669" cy="309553"/>
            </a:xfrm>
            <a:custGeom>
              <a:avLst/>
              <a:gdLst/>
              <a:ahLst/>
              <a:cxnLst/>
              <a:rect l="l" t="t" r="r" b="b"/>
              <a:pathLst>
                <a:path w="5302669" h="309553">
                  <a:moveTo>
                    <a:pt x="0" y="0"/>
                  </a:moveTo>
                  <a:lnTo>
                    <a:pt x="5302669" y="0"/>
                  </a:lnTo>
                  <a:lnTo>
                    <a:pt x="5302669" y="309553"/>
                  </a:lnTo>
                  <a:lnTo>
                    <a:pt x="0" y="309553"/>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4" name="TextBox 4">
              <a:extLst>
                <a:ext uri="{FF2B5EF4-FFF2-40B4-BE49-F238E27FC236}">
                  <a16:creationId xmlns:a16="http://schemas.microsoft.com/office/drawing/2014/main" id="{0DB32CCE-8B99-5EF0-9FE6-914CF7E9E278}"/>
                </a:ext>
              </a:extLst>
            </p:cNvPr>
            <p:cNvSpPr txBox="1"/>
            <p:nvPr/>
          </p:nvSpPr>
          <p:spPr>
            <a:xfrm>
              <a:off x="0" y="-38100"/>
              <a:ext cx="5302669" cy="347653"/>
            </a:xfrm>
            <a:prstGeom prst="rect">
              <a:avLst/>
            </a:prstGeom>
          </p:spPr>
          <p:txBody>
            <a:bodyPr lIns="50800" tIns="50800" rIns="50800" bIns="50800" rtlCol="0" anchor="ctr"/>
            <a:lstStyle/>
            <a:p>
              <a:pPr algn="ctr">
                <a:lnSpc>
                  <a:spcPts val="2659"/>
                </a:lnSpc>
              </a:pPr>
              <a:endParaRPr/>
            </a:p>
          </p:txBody>
        </p:sp>
      </p:grpSp>
      <p:sp>
        <p:nvSpPr>
          <p:cNvPr id="5" name="Freeform 5">
            <a:extLst>
              <a:ext uri="{FF2B5EF4-FFF2-40B4-BE49-F238E27FC236}">
                <a16:creationId xmlns:a16="http://schemas.microsoft.com/office/drawing/2014/main" id="{FB5DDB2A-D3C7-A5BB-8B73-5B4486100F1F}"/>
              </a:ext>
            </a:extLst>
          </p:cNvPr>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6" name="Picture 6">
            <a:extLst>
              <a:ext uri="{FF2B5EF4-FFF2-40B4-BE49-F238E27FC236}">
                <a16:creationId xmlns:a16="http://schemas.microsoft.com/office/drawing/2014/main" id="{96A08E7F-F6A7-2E06-135A-A6A8DB0B6D54}"/>
              </a:ext>
            </a:extLst>
          </p:cNvPr>
          <p:cNvPicPr>
            <a:picLocks noChangeAspect="1"/>
          </p:cNvPicPr>
          <p:nvPr/>
        </p:nvPicPr>
        <p:blipFill>
          <a:blip r:embed="rId4"/>
          <a:srcRect/>
          <a:stretch>
            <a:fillRect/>
          </a:stretch>
        </p:blipFill>
        <p:spPr>
          <a:xfrm>
            <a:off x="1213069" y="1938953"/>
            <a:ext cx="4712027" cy="6119516"/>
          </a:xfrm>
          <a:prstGeom prst="rect">
            <a:avLst/>
          </a:prstGeom>
        </p:spPr>
      </p:pic>
      <p:grpSp>
        <p:nvGrpSpPr>
          <p:cNvPr id="7" name="Group 7">
            <a:extLst>
              <a:ext uri="{FF2B5EF4-FFF2-40B4-BE49-F238E27FC236}">
                <a16:creationId xmlns:a16="http://schemas.microsoft.com/office/drawing/2014/main" id="{9D5FAAE0-E509-AD36-B848-6302607DC8CD}"/>
              </a:ext>
            </a:extLst>
          </p:cNvPr>
          <p:cNvGrpSpPr/>
          <p:nvPr/>
        </p:nvGrpSpPr>
        <p:grpSpPr>
          <a:xfrm>
            <a:off x="10113753" y="870545"/>
            <a:ext cx="1042965" cy="1042965"/>
            <a:chOff x="0" y="0"/>
            <a:chExt cx="812800" cy="812800"/>
          </a:xfrm>
        </p:grpSpPr>
        <p:sp>
          <p:nvSpPr>
            <p:cNvPr id="8" name="Freeform 8">
              <a:extLst>
                <a:ext uri="{FF2B5EF4-FFF2-40B4-BE49-F238E27FC236}">
                  <a16:creationId xmlns:a16="http://schemas.microsoft.com/office/drawing/2014/main" id="{E837A3FA-92A1-58DB-9B26-1235C803CA1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a:extLst>
                <a:ext uri="{FF2B5EF4-FFF2-40B4-BE49-F238E27FC236}">
                  <a16:creationId xmlns:a16="http://schemas.microsoft.com/office/drawing/2014/main" id="{7995EDB3-1CEF-8512-6FEC-1B5357E4C24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C46FE5C9-820B-187A-4DEA-D80CA9CDD858}"/>
              </a:ext>
            </a:extLst>
          </p:cNvPr>
          <p:cNvSpPr/>
          <p:nvPr/>
        </p:nvSpPr>
        <p:spPr>
          <a:xfrm>
            <a:off x="10507783"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A43295F0-15A9-00CC-9AFC-9FE0A4C82206}"/>
              </a:ext>
            </a:extLst>
          </p:cNvPr>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a:extLst>
              <a:ext uri="{FF2B5EF4-FFF2-40B4-BE49-F238E27FC236}">
                <a16:creationId xmlns:a16="http://schemas.microsoft.com/office/drawing/2014/main" id="{E5D33F59-CEA0-A5BA-0B2D-514D087E30D2}"/>
              </a:ext>
            </a:extLst>
          </p:cNvPr>
          <p:cNvSpPr txBox="1"/>
          <p:nvPr/>
        </p:nvSpPr>
        <p:spPr>
          <a:xfrm>
            <a:off x="11225812" y="1212632"/>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sp>
        <p:nvSpPr>
          <p:cNvPr id="14" name="TextBox 14">
            <a:extLst>
              <a:ext uri="{FF2B5EF4-FFF2-40B4-BE49-F238E27FC236}">
                <a16:creationId xmlns:a16="http://schemas.microsoft.com/office/drawing/2014/main" id="{54BFC8A6-DA64-4400-2DCB-9C9F87539281}"/>
              </a:ext>
            </a:extLst>
          </p:cNvPr>
          <p:cNvSpPr txBox="1"/>
          <p:nvPr/>
        </p:nvSpPr>
        <p:spPr>
          <a:xfrm>
            <a:off x="9144000" y="2045866"/>
            <a:ext cx="6700964" cy="609526"/>
          </a:xfrm>
          <a:prstGeom prst="rect">
            <a:avLst/>
          </a:prstGeom>
        </p:spPr>
        <p:txBody>
          <a:bodyPr lIns="0" tIns="0" rIns="0" bIns="0" rtlCol="0" anchor="t">
            <a:spAutoFit/>
          </a:bodyPr>
          <a:lstStyle/>
          <a:p>
            <a:pPr marR="0" lvl="2" algn="just">
              <a:lnSpc>
                <a:spcPct val="150000"/>
              </a:lnSpc>
              <a:buSzPts val="1300"/>
            </a:pPr>
            <a:r>
              <a:rPr lang="en-US" sz="3000" dirty="0">
                <a:latin typeface="Times New Roman" panose="02020603050405020304" pitchFamily="18" charset="0"/>
                <a:ea typeface="Times New Roman" panose="02020603050405020304" pitchFamily="18" charset="0"/>
              </a:rPr>
              <a:t>1.1.2 </a:t>
            </a:r>
            <a:r>
              <a:rPr lang="vi-VN" sz="3000" dirty="0">
                <a:effectLst/>
                <a:latin typeface="Times New Roman" panose="02020603050405020304" pitchFamily="18" charset="0"/>
                <a:ea typeface="Times New Roman" panose="02020603050405020304" pitchFamily="18" charset="0"/>
              </a:rPr>
              <a:t>Các hệ màu trong máy tính</a:t>
            </a:r>
            <a:endParaRPr lang="en-US" sz="3000" dirty="0">
              <a:effectLst/>
              <a:latin typeface="Times New Roman" panose="02020603050405020304" pitchFamily="18" charset="0"/>
              <a:ea typeface="Times New Roman" panose="02020603050405020304" pitchFamily="18" charset="0"/>
            </a:endParaRPr>
          </a:p>
        </p:txBody>
      </p:sp>
      <p:sp>
        <p:nvSpPr>
          <p:cNvPr id="15" name="TextBox 15">
            <a:extLst>
              <a:ext uri="{FF2B5EF4-FFF2-40B4-BE49-F238E27FC236}">
                <a16:creationId xmlns:a16="http://schemas.microsoft.com/office/drawing/2014/main" id="{8FEBC0FA-F2E1-4803-DE1E-CEAFD5355A8F}"/>
              </a:ext>
            </a:extLst>
          </p:cNvPr>
          <p:cNvSpPr txBox="1"/>
          <p:nvPr/>
        </p:nvSpPr>
        <p:spPr>
          <a:xfrm>
            <a:off x="5638800" y="3212225"/>
            <a:ext cx="12493852" cy="6407973"/>
          </a:xfrm>
          <a:prstGeom prst="rect">
            <a:avLst/>
          </a:prstGeom>
        </p:spPr>
        <p:txBody>
          <a:bodyPr wrap="square" lIns="0" tIns="0" rIns="0" bIns="0" rtlCol="0" anchor="t">
            <a:spAutoFit/>
          </a:bodyPr>
          <a:lstStyle/>
          <a:p>
            <a:pPr marL="342900" marR="0" lvl="0" indent="-342900" algn="just">
              <a:lnSpc>
                <a:spcPct val="150000"/>
              </a:lnSpc>
              <a:buFont typeface="Wingdings" panose="05000000000000000000" pitchFamily="2" charset="2"/>
              <a:buChar char=""/>
            </a:pPr>
            <a:r>
              <a:rPr lang="vi-VN" sz="2000" dirty="0">
                <a:effectLst/>
                <a:latin typeface="Times New Roman" panose="02020603050405020304" pitchFamily="18" charset="0"/>
                <a:ea typeface="Times New Roman" panose="02020603050405020304" pitchFamily="18" charset="0"/>
              </a:rPr>
              <a:t>HSV (Hue, Saturation, Value)</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Nguyên lý hoạt động: </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Hệ màu HSV mô phỏng cách con người cảm nhận và phân loại màu sắc. Hue (sắc độ) biểu thị màu sắc chính (từ 0° đến 360° trên bánh xe màu sắc). Saturation (độ bão hòa) thể hiện cường độ của màu (từ 0 đến 1, với 0 là xám và 1 là màu sắc đậm nhất).</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Value (giá trị) là độ sáng của màu (từ 0 đến 1, với 0 là đen và 1 là sáng nhất).</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Ứng dụng: </a:t>
            </a:r>
            <a:r>
              <a:rPr lang="vi-VN" sz="2000" dirty="0">
                <a:effectLst/>
                <a:latin typeface="Times New Roman" panose="02020603050405020304" pitchFamily="18" charset="0"/>
                <a:ea typeface="Times New Roman" panose="02020603050405020304" pitchFamily="18" charset="0"/>
              </a:rPr>
              <a:t>Thường được sử dụng trong chỉnh sửa hình ảnh, giao diện người dùng đồ họa, và phần mềm thiết kế.</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Công thức: </a:t>
            </a:r>
            <a:r>
              <a:rPr lang="vi-VN" sz="2000" dirty="0">
                <a:effectLst/>
                <a:latin typeface="Times New Roman" panose="02020603050405020304" pitchFamily="18" charset="0"/>
                <a:ea typeface="Times New Roman" panose="02020603050405020304" pitchFamily="18" charset="0"/>
              </a:rPr>
              <a:t>Màu được biểu diễn dưới dạng (H, S, V).</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Ví dụ:</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(120°, 1, 1) là màu xanh lá cây sáng.</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(240°, 1, 1) là màu xanh dương sáng.</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Đặc điểm:</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Dễ dàng sử dụng để chọn và chỉnh sửa màu sắc từ giao diện đồ họa.</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Hệ màu này trực quan và dễ hiểu đối với người thiết kế.</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40704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DDDC5566-4698-6CF7-B010-1E1C03099C8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3FCD5DC1-5F80-0006-FB9F-48DC3782DAB4}"/>
              </a:ext>
            </a:extLst>
          </p:cNvPr>
          <p:cNvGrpSpPr/>
          <p:nvPr/>
        </p:nvGrpSpPr>
        <p:grpSpPr>
          <a:xfrm>
            <a:off x="-1600200" y="1913509"/>
            <a:ext cx="22247141" cy="1298716"/>
            <a:chOff x="0" y="0"/>
            <a:chExt cx="5302669" cy="309553"/>
          </a:xfrm>
        </p:grpSpPr>
        <p:sp>
          <p:nvSpPr>
            <p:cNvPr id="3" name="Freeform 3">
              <a:extLst>
                <a:ext uri="{FF2B5EF4-FFF2-40B4-BE49-F238E27FC236}">
                  <a16:creationId xmlns:a16="http://schemas.microsoft.com/office/drawing/2014/main" id="{95D7A61D-3976-68CE-A479-41228BA35527}"/>
                </a:ext>
              </a:extLst>
            </p:cNvPr>
            <p:cNvSpPr/>
            <p:nvPr/>
          </p:nvSpPr>
          <p:spPr>
            <a:xfrm>
              <a:off x="0" y="0"/>
              <a:ext cx="5302669" cy="309553"/>
            </a:xfrm>
            <a:custGeom>
              <a:avLst/>
              <a:gdLst/>
              <a:ahLst/>
              <a:cxnLst/>
              <a:rect l="l" t="t" r="r" b="b"/>
              <a:pathLst>
                <a:path w="5302669" h="309553">
                  <a:moveTo>
                    <a:pt x="0" y="0"/>
                  </a:moveTo>
                  <a:lnTo>
                    <a:pt x="5302669" y="0"/>
                  </a:lnTo>
                  <a:lnTo>
                    <a:pt x="5302669" y="309553"/>
                  </a:lnTo>
                  <a:lnTo>
                    <a:pt x="0" y="309553"/>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4" name="TextBox 4">
              <a:extLst>
                <a:ext uri="{FF2B5EF4-FFF2-40B4-BE49-F238E27FC236}">
                  <a16:creationId xmlns:a16="http://schemas.microsoft.com/office/drawing/2014/main" id="{9BEB2E47-FFAB-83CC-CE30-420E20887E12}"/>
                </a:ext>
              </a:extLst>
            </p:cNvPr>
            <p:cNvSpPr txBox="1"/>
            <p:nvPr/>
          </p:nvSpPr>
          <p:spPr>
            <a:xfrm>
              <a:off x="0" y="-38100"/>
              <a:ext cx="5302669" cy="347653"/>
            </a:xfrm>
            <a:prstGeom prst="rect">
              <a:avLst/>
            </a:prstGeom>
          </p:spPr>
          <p:txBody>
            <a:bodyPr lIns="50800" tIns="50800" rIns="50800" bIns="50800" rtlCol="0" anchor="ctr"/>
            <a:lstStyle/>
            <a:p>
              <a:pPr algn="ctr">
                <a:lnSpc>
                  <a:spcPts val="2659"/>
                </a:lnSpc>
              </a:pPr>
              <a:endParaRPr/>
            </a:p>
          </p:txBody>
        </p:sp>
      </p:grpSp>
      <p:sp>
        <p:nvSpPr>
          <p:cNvPr id="5" name="Freeform 5">
            <a:extLst>
              <a:ext uri="{FF2B5EF4-FFF2-40B4-BE49-F238E27FC236}">
                <a16:creationId xmlns:a16="http://schemas.microsoft.com/office/drawing/2014/main" id="{2C1F32E4-5EB2-554A-D2C0-4D6E5C0407A3}"/>
              </a:ext>
            </a:extLst>
          </p:cNvPr>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6" name="Picture 6">
            <a:extLst>
              <a:ext uri="{FF2B5EF4-FFF2-40B4-BE49-F238E27FC236}">
                <a16:creationId xmlns:a16="http://schemas.microsoft.com/office/drawing/2014/main" id="{A822478C-1380-05CA-83AC-E7256C71B0E0}"/>
              </a:ext>
            </a:extLst>
          </p:cNvPr>
          <p:cNvPicPr>
            <a:picLocks noChangeAspect="1"/>
          </p:cNvPicPr>
          <p:nvPr/>
        </p:nvPicPr>
        <p:blipFill>
          <a:blip r:embed="rId4"/>
          <a:srcRect/>
          <a:stretch>
            <a:fillRect/>
          </a:stretch>
        </p:blipFill>
        <p:spPr>
          <a:xfrm>
            <a:off x="1213069" y="1938953"/>
            <a:ext cx="4712027" cy="6119516"/>
          </a:xfrm>
          <a:prstGeom prst="rect">
            <a:avLst/>
          </a:prstGeom>
        </p:spPr>
      </p:pic>
      <p:grpSp>
        <p:nvGrpSpPr>
          <p:cNvPr id="7" name="Group 7">
            <a:extLst>
              <a:ext uri="{FF2B5EF4-FFF2-40B4-BE49-F238E27FC236}">
                <a16:creationId xmlns:a16="http://schemas.microsoft.com/office/drawing/2014/main" id="{D3E0EECC-00DF-44A6-CF9B-E941272AE6AB}"/>
              </a:ext>
            </a:extLst>
          </p:cNvPr>
          <p:cNvGrpSpPr/>
          <p:nvPr/>
        </p:nvGrpSpPr>
        <p:grpSpPr>
          <a:xfrm>
            <a:off x="10113753" y="870545"/>
            <a:ext cx="1042965" cy="1042965"/>
            <a:chOff x="0" y="0"/>
            <a:chExt cx="812800" cy="812800"/>
          </a:xfrm>
        </p:grpSpPr>
        <p:sp>
          <p:nvSpPr>
            <p:cNvPr id="8" name="Freeform 8">
              <a:extLst>
                <a:ext uri="{FF2B5EF4-FFF2-40B4-BE49-F238E27FC236}">
                  <a16:creationId xmlns:a16="http://schemas.microsoft.com/office/drawing/2014/main" id="{2114AF68-7153-0626-AECE-6B50A2DFC4A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a:extLst>
                <a:ext uri="{FF2B5EF4-FFF2-40B4-BE49-F238E27FC236}">
                  <a16:creationId xmlns:a16="http://schemas.microsoft.com/office/drawing/2014/main" id="{D00FC42D-E3BE-DA67-6730-B7BBBB4269ED}"/>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144AAB7A-5838-50AF-B7BB-3879B66F028F}"/>
              </a:ext>
            </a:extLst>
          </p:cNvPr>
          <p:cNvSpPr/>
          <p:nvPr/>
        </p:nvSpPr>
        <p:spPr>
          <a:xfrm>
            <a:off x="10507783"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B2F02307-5569-330E-7471-12C2C2BF2599}"/>
              </a:ext>
            </a:extLst>
          </p:cNvPr>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a:extLst>
              <a:ext uri="{FF2B5EF4-FFF2-40B4-BE49-F238E27FC236}">
                <a16:creationId xmlns:a16="http://schemas.microsoft.com/office/drawing/2014/main" id="{96B0C1AB-9DBF-0AB4-1859-3118BB411864}"/>
              </a:ext>
            </a:extLst>
          </p:cNvPr>
          <p:cNvSpPr txBox="1"/>
          <p:nvPr/>
        </p:nvSpPr>
        <p:spPr>
          <a:xfrm>
            <a:off x="11225812" y="1212632"/>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sp>
        <p:nvSpPr>
          <p:cNvPr id="14" name="TextBox 14">
            <a:extLst>
              <a:ext uri="{FF2B5EF4-FFF2-40B4-BE49-F238E27FC236}">
                <a16:creationId xmlns:a16="http://schemas.microsoft.com/office/drawing/2014/main" id="{79A1D65F-5E7C-A5F8-A156-9D52B636187C}"/>
              </a:ext>
            </a:extLst>
          </p:cNvPr>
          <p:cNvSpPr txBox="1"/>
          <p:nvPr/>
        </p:nvSpPr>
        <p:spPr>
          <a:xfrm>
            <a:off x="9144000" y="2045866"/>
            <a:ext cx="6700964" cy="609526"/>
          </a:xfrm>
          <a:prstGeom prst="rect">
            <a:avLst/>
          </a:prstGeom>
        </p:spPr>
        <p:txBody>
          <a:bodyPr lIns="0" tIns="0" rIns="0" bIns="0" rtlCol="0" anchor="t">
            <a:spAutoFit/>
          </a:bodyPr>
          <a:lstStyle/>
          <a:p>
            <a:pPr marR="0" lvl="2" algn="just">
              <a:lnSpc>
                <a:spcPct val="150000"/>
              </a:lnSpc>
              <a:buSzPts val="1300"/>
            </a:pPr>
            <a:r>
              <a:rPr lang="en-US" sz="3000" dirty="0">
                <a:latin typeface="Times New Roman" panose="02020603050405020304" pitchFamily="18" charset="0"/>
                <a:ea typeface="Times New Roman" panose="02020603050405020304" pitchFamily="18" charset="0"/>
              </a:rPr>
              <a:t>1.1.2 </a:t>
            </a:r>
            <a:r>
              <a:rPr lang="vi-VN" sz="3000" dirty="0">
                <a:effectLst/>
                <a:latin typeface="Times New Roman" panose="02020603050405020304" pitchFamily="18" charset="0"/>
                <a:ea typeface="Times New Roman" panose="02020603050405020304" pitchFamily="18" charset="0"/>
              </a:rPr>
              <a:t>Các hệ màu trong máy tính</a:t>
            </a:r>
            <a:endParaRPr lang="en-US" sz="3000" dirty="0">
              <a:effectLst/>
              <a:latin typeface="Times New Roman" panose="02020603050405020304" pitchFamily="18" charset="0"/>
              <a:ea typeface="Times New Roman" panose="02020603050405020304" pitchFamily="18" charset="0"/>
            </a:endParaRPr>
          </a:p>
        </p:txBody>
      </p:sp>
      <p:sp>
        <p:nvSpPr>
          <p:cNvPr id="15" name="TextBox 15">
            <a:extLst>
              <a:ext uri="{FF2B5EF4-FFF2-40B4-BE49-F238E27FC236}">
                <a16:creationId xmlns:a16="http://schemas.microsoft.com/office/drawing/2014/main" id="{E78FCB14-ADE3-EF3A-6BCC-02DE14FC1A3C}"/>
              </a:ext>
            </a:extLst>
          </p:cNvPr>
          <p:cNvSpPr txBox="1"/>
          <p:nvPr/>
        </p:nvSpPr>
        <p:spPr>
          <a:xfrm>
            <a:off x="5638800" y="3212225"/>
            <a:ext cx="12493852" cy="5022978"/>
          </a:xfrm>
          <a:prstGeom prst="rect">
            <a:avLst/>
          </a:prstGeom>
        </p:spPr>
        <p:txBody>
          <a:bodyPr wrap="square" lIns="0" tIns="0" rIns="0" bIns="0" rtlCol="0" anchor="t">
            <a:spAutoFit/>
          </a:bodyPr>
          <a:lstStyle/>
          <a:p>
            <a:pPr marL="342900" marR="0" lvl="0" indent="-342900" algn="just">
              <a:lnSpc>
                <a:spcPct val="150000"/>
              </a:lnSpc>
              <a:buFont typeface="Wingdings" panose="05000000000000000000" pitchFamily="2" charset="2"/>
              <a:buChar char=""/>
            </a:pPr>
            <a:r>
              <a:rPr lang="vi-VN" sz="2000" dirty="0">
                <a:effectLst/>
                <a:latin typeface="Times New Roman" panose="02020603050405020304" pitchFamily="18" charset="0"/>
                <a:ea typeface="Times New Roman" panose="02020603050405020304" pitchFamily="18" charset="0"/>
              </a:rPr>
              <a:t>HSL (Hue, Saturation, Lightness)</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Nguyên lý hoạt động:</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HSL rất giống với HSV, nhưng thay vì Value (độ sáng), HSL sử dụng Lightness (độ sáng tối). Lightness thay đổi từ 0 (đen) đến 1 (trắng), với giá trị 0.5 đại diện cho màu sắc thuần khiết.</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buFont typeface="Symbol" panose="05050102010706020507" pitchFamily="18" charset="2"/>
              <a:buChar char=""/>
            </a:pPr>
            <a:r>
              <a:rPr lang="vi-VN" sz="2000" dirty="0">
                <a:effectLst/>
                <a:latin typeface="Times New Roman" panose="02020603050405020304" pitchFamily="18" charset="0"/>
                <a:ea typeface="Times New Roman" panose="02020603050405020304" pitchFamily="18" charset="0"/>
              </a:rPr>
              <a:t>Hue (sắc độ) và Saturation (độ bão hòa) giống như trong HSV.</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Ứng dụng: </a:t>
            </a:r>
            <a:r>
              <a:rPr lang="vi-VN" sz="2000" dirty="0">
                <a:effectLst/>
                <a:latin typeface="Times New Roman" panose="02020603050405020304" pitchFamily="18" charset="0"/>
                <a:ea typeface="Times New Roman" panose="02020603050405020304" pitchFamily="18" charset="0"/>
              </a:rPr>
              <a:t>HSL thường được dùng trong các công cụ chỉnh sửa màu sắc của phần mềm đồ họa và thiết kế web.</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Công thức: </a:t>
            </a:r>
            <a:r>
              <a:rPr lang="vi-VN" sz="2000" dirty="0">
                <a:effectLst/>
                <a:latin typeface="Times New Roman" panose="02020603050405020304" pitchFamily="18" charset="0"/>
                <a:ea typeface="Times New Roman" panose="02020603050405020304" pitchFamily="18" charset="0"/>
              </a:rPr>
              <a:t>Màu được biểu diễn dưới dạng (H, S, L).</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Ví dụ:</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(240°, 1, 0.5) là màu xanh dương thuần.</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(120°, 1, 0.5) là màu xanh lá cây thuần.</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Đặc điểm: </a:t>
            </a:r>
            <a:r>
              <a:rPr lang="vi-VN" sz="2000" dirty="0">
                <a:effectLst/>
                <a:latin typeface="Times New Roman" panose="02020603050405020304" pitchFamily="18" charset="0"/>
                <a:ea typeface="Times New Roman" panose="02020603050405020304" pitchFamily="18" charset="0"/>
              </a:rPr>
              <a:t>HSL dễ sử dụng cho việc chọn màu và tinh chỉnh độ sáng tối của màu sắc.</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06772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85ABFF">
                <a:alpha val="100000"/>
              </a:srgbClr>
            </a:gs>
          </a:gsLst>
          <a:lin ang="0"/>
        </a:gradFill>
        <a:effectLst/>
      </p:bgPr>
    </p:bg>
    <p:spTree>
      <p:nvGrpSpPr>
        <p:cNvPr id="1" name="">
          <a:extLst>
            <a:ext uri="{FF2B5EF4-FFF2-40B4-BE49-F238E27FC236}">
              <a16:creationId xmlns:a16="http://schemas.microsoft.com/office/drawing/2014/main" id="{AF20EBD3-424C-234C-8FC9-6596ABE8EC7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9E1E60E-13EE-2B7B-EF21-B2FA060506F0}"/>
              </a:ext>
            </a:extLst>
          </p:cNvPr>
          <p:cNvGrpSpPr/>
          <p:nvPr/>
        </p:nvGrpSpPr>
        <p:grpSpPr>
          <a:xfrm>
            <a:off x="-1600200" y="1913509"/>
            <a:ext cx="22247141" cy="1298716"/>
            <a:chOff x="0" y="0"/>
            <a:chExt cx="5302669" cy="309553"/>
          </a:xfrm>
        </p:grpSpPr>
        <p:sp>
          <p:nvSpPr>
            <p:cNvPr id="3" name="Freeform 3">
              <a:extLst>
                <a:ext uri="{FF2B5EF4-FFF2-40B4-BE49-F238E27FC236}">
                  <a16:creationId xmlns:a16="http://schemas.microsoft.com/office/drawing/2014/main" id="{318C8BDA-CF31-6C81-3E69-9B92F554E069}"/>
                </a:ext>
              </a:extLst>
            </p:cNvPr>
            <p:cNvSpPr/>
            <p:nvPr/>
          </p:nvSpPr>
          <p:spPr>
            <a:xfrm>
              <a:off x="0" y="0"/>
              <a:ext cx="5302669" cy="309553"/>
            </a:xfrm>
            <a:custGeom>
              <a:avLst/>
              <a:gdLst/>
              <a:ahLst/>
              <a:cxnLst/>
              <a:rect l="l" t="t" r="r" b="b"/>
              <a:pathLst>
                <a:path w="5302669" h="309553">
                  <a:moveTo>
                    <a:pt x="0" y="0"/>
                  </a:moveTo>
                  <a:lnTo>
                    <a:pt x="5302669" y="0"/>
                  </a:lnTo>
                  <a:lnTo>
                    <a:pt x="5302669" y="309553"/>
                  </a:lnTo>
                  <a:lnTo>
                    <a:pt x="0" y="309553"/>
                  </a:lnTo>
                  <a:close/>
                </a:path>
              </a:pathLst>
            </a:custGeom>
            <a:gradFill rotWithShape="1">
              <a:gsLst>
                <a:gs pos="0">
                  <a:srgbClr val="3428BA">
                    <a:alpha val="100000"/>
                  </a:srgbClr>
                </a:gs>
                <a:gs pos="100000">
                  <a:srgbClr val="5FA2DB">
                    <a:alpha val="100000"/>
                  </a:srgbClr>
                </a:gs>
              </a:gsLst>
              <a:lin ang="0"/>
            </a:gradFill>
          </p:spPr>
          <p:txBody>
            <a:bodyPr/>
            <a:lstStyle/>
            <a:p>
              <a:endParaRPr lang="en-US"/>
            </a:p>
          </p:txBody>
        </p:sp>
        <p:sp>
          <p:nvSpPr>
            <p:cNvPr id="4" name="TextBox 4">
              <a:extLst>
                <a:ext uri="{FF2B5EF4-FFF2-40B4-BE49-F238E27FC236}">
                  <a16:creationId xmlns:a16="http://schemas.microsoft.com/office/drawing/2014/main" id="{9F3E6B23-E53D-C0DC-C508-450BDA82B917}"/>
                </a:ext>
              </a:extLst>
            </p:cNvPr>
            <p:cNvSpPr txBox="1"/>
            <p:nvPr/>
          </p:nvSpPr>
          <p:spPr>
            <a:xfrm>
              <a:off x="0" y="-38100"/>
              <a:ext cx="5302669" cy="347653"/>
            </a:xfrm>
            <a:prstGeom prst="rect">
              <a:avLst/>
            </a:prstGeom>
          </p:spPr>
          <p:txBody>
            <a:bodyPr lIns="50800" tIns="50800" rIns="50800" bIns="50800" rtlCol="0" anchor="ctr"/>
            <a:lstStyle/>
            <a:p>
              <a:pPr algn="ctr">
                <a:lnSpc>
                  <a:spcPts val="2659"/>
                </a:lnSpc>
              </a:pPr>
              <a:endParaRPr/>
            </a:p>
          </p:txBody>
        </p:sp>
      </p:grpSp>
      <p:sp>
        <p:nvSpPr>
          <p:cNvPr id="5" name="Freeform 5">
            <a:extLst>
              <a:ext uri="{FF2B5EF4-FFF2-40B4-BE49-F238E27FC236}">
                <a16:creationId xmlns:a16="http://schemas.microsoft.com/office/drawing/2014/main" id="{19B21E32-7CE1-1053-AE67-07047A3BE3BE}"/>
              </a:ext>
            </a:extLst>
          </p:cNvPr>
          <p:cNvSpPr/>
          <p:nvPr/>
        </p:nvSpPr>
        <p:spPr>
          <a:xfrm>
            <a:off x="-10834017" y="1913509"/>
            <a:ext cx="17871339" cy="17871339"/>
          </a:xfrm>
          <a:custGeom>
            <a:avLst/>
            <a:gdLst/>
            <a:ahLst/>
            <a:cxnLst/>
            <a:rect l="l" t="t" r="r" b="b"/>
            <a:pathLst>
              <a:path w="17871339" h="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6" name="Picture 6">
            <a:extLst>
              <a:ext uri="{FF2B5EF4-FFF2-40B4-BE49-F238E27FC236}">
                <a16:creationId xmlns:a16="http://schemas.microsoft.com/office/drawing/2014/main" id="{93FDDF12-5B46-9E27-8052-C291A221DB8E}"/>
              </a:ext>
            </a:extLst>
          </p:cNvPr>
          <p:cNvPicPr>
            <a:picLocks noChangeAspect="1"/>
          </p:cNvPicPr>
          <p:nvPr/>
        </p:nvPicPr>
        <p:blipFill>
          <a:blip r:embed="rId4"/>
          <a:srcRect/>
          <a:stretch>
            <a:fillRect/>
          </a:stretch>
        </p:blipFill>
        <p:spPr>
          <a:xfrm>
            <a:off x="1213069" y="1938953"/>
            <a:ext cx="4712027" cy="6119516"/>
          </a:xfrm>
          <a:prstGeom prst="rect">
            <a:avLst/>
          </a:prstGeom>
        </p:spPr>
      </p:pic>
      <p:grpSp>
        <p:nvGrpSpPr>
          <p:cNvPr id="7" name="Group 7">
            <a:extLst>
              <a:ext uri="{FF2B5EF4-FFF2-40B4-BE49-F238E27FC236}">
                <a16:creationId xmlns:a16="http://schemas.microsoft.com/office/drawing/2014/main" id="{6886637D-5BE6-22C2-EA17-2D45F8D73743}"/>
              </a:ext>
            </a:extLst>
          </p:cNvPr>
          <p:cNvGrpSpPr/>
          <p:nvPr/>
        </p:nvGrpSpPr>
        <p:grpSpPr>
          <a:xfrm>
            <a:off x="10113753" y="870545"/>
            <a:ext cx="1042965" cy="1042965"/>
            <a:chOff x="0" y="0"/>
            <a:chExt cx="812800" cy="812800"/>
          </a:xfrm>
        </p:grpSpPr>
        <p:sp>
          <p:nvSpPr>
            <p:cNvPr id="8" name="Freeform 8">
              <a:extLst>
                <a:ext uri="{FF2B5EF4-FFF2-40B4-BE49-F238E27FC236}">
                  <a16:creationId xmlns:a16="http://schemas.microsoft.com/office/drawing/2014/main" id="{03D9D23E-6BDA-ADA7-604F-F17DB5560DD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795AC6">
                    <a:alpha val="4500"/>
                  </a:srgbClr>
                </a:gs>
                <a:gs pos="100000">
                  <a:srgbClr val="5540FF">
                    <a:alpha val="100000"/>
                  </a:srgbClr>
                </a:gs>
              </a:gsLst>
              <a:lin ang="0"/>
            </a:gradFill>
          </p:spPr>
          <p:txBody>
            <a:bodyPr/>
            <a:lstStyle/>
            <a:p>
              <a:endParaRPr lang="en-US"/>
            </a:p>
          </p:txBody>
        </p:sp>
        <p:sp>
          <p:nvSpPr>
            <p:cNvPr id="9" name="TextBox 9">
              <a:extLst>
                <a:ext uri="{FF2B5EF4-FFF2-40B4-BE49-F238E27FC236}">
                  <a16:creationId xmlns:a16="http://schemas.microsoft.com/office/drawing/2014/main" id="{DF3C92EC-F1CC-A20A-C7A4-CA8D03FCDE42}"/>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a:extLst>
              <a:ext uri="{FF2B5EF4-FFF2-40B4-BE49-F238E27FC236}">
                <a16:creationId xmlns:a16="http://schemas.microsoft.com/office/drawing/2014/main" id="{C44AF263-DB03-1871-52D2-907F5697EE63}"/>
              </a:ext>
            </a:extLst>
          </p:cNvPr>
          <p:cNvSpPr/>
          <p:nvPr/>
        </p:nvSpPr>
        <p:spPr>
          <a:xfrm>
            <a:off x="10507783" y="1149568"/>
            <a:ext cx="481391" cy="484918"/>
          </a:xfrm>
          <a:custGeom>
            <a:avLst/>
            <a:gdLst/>
            <a:ahLst/>
            <a:cxnLst/>
            <a:rect l="l" t="t" r="r" b="b"/>
            <a:pathLst>
              <a:path w="481391" h="484918">
                <a:moveTo>
                  <a:pt x="0" y="0"/>
                </a:moveTo>
                <a:lnTo>
                  <a:pt x="481391" y="0"/>
                </a:lnTo>
                <a:lnTo>
                  <a:pt x="481391" y="484918"/>
                </a:lnTo>
                <a:lnTo>
                  <a:pt x="0" y="4849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A2391211-CDC1-E202-068A-8609D07E97CC}"/>
              </a:ext>
            </a:extLst>
          </p:cNvPr>
          <p:cNvSpPr/>
          <p:nvPr/>
        </p:nvSpPr>
        <p:spPr>
          <a:xfrm>
            <a:off x="17039887" y="9038887"/>
            <a:ext cx="438826" cy="438826"/>
          </a:xfrm>
          <a:custGeom>
            <a:avLst/>
            <a:gdLst/>
            <a:ahLst/>
            <a:cxnLst/>
            <a:rect l="l" t="t" r="r" b="b"/>
            <a:pathLst>
              <a:path w="438826" h="438826">
                <a:moveTo>
                  <a:pt x="0" y="0"/>
                </a:moveTo>
                <a:lnTo>
                  <a:pt x="438826" y="0"/>
                </a:lnTo>
                <a:lnTo>
                  <a:pt x="438826" y="438826"/>
                </a:lnTo>
                <a:lnTo>
                  <a:pt x="0" y="4388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a:extLst>
              <a:ext uri="{FF2B5EF4-FFF2-40B4-BE49-F238E27FC236}">
                <a16:creationId xmlns:a16="http://schemas.microsoft.com/office/drawing/2014/main" id="{0F90304E-2EF0-F311-C452-03064FD25D14}"/>
              </a:ext>
            </a:extLst>
          </p:cNvPr>
          <p:cNvSpPr txBox="1"/>
          <p:nvPr/>
        </p:nvSpPr>
        <p:spPr>
          <a:xfrm>
            <a:off x="11225812" y="1212632"/>
            <a:ext cx="1908999" cy="357709"/>
          </a:xfrm>
          <a:prstGeom prst="rect">
            <a:avLst/>
          </a:prstGeom>
        </p:spPr>
        <p:txBody>
          <a:bodyPr lIns="0" tIns="0" rIns="0" bIns="0" rtlCol="0" anchor="t">
            <a:spAutoFit/>
          </a:bodyPr>
          <a:lstStyle/>
          <a:p>
            <a:pPr algn="l">
              <a:lnSpc>
                <a:spcPts val="2858"/>
              </a:lnSpc>
              <a:spcBef>
                <a:spcPct val="0"/>
              </a:spcBef>
            </a:pPr>
            <a:r>
              <a:rPr lang="en-US" sz="2041" b="1">
                <a:solidFill>
                  <a:srgbClr val="3428BA"/>
                </a:solidFill>
                <a:latin typeface="Canva Sans Bold"/>
                <a:ea typeface="Canva Sans Bold"/>
                <a:cs typeface="Canva Sans Bold"/>
                <a:sym typeface="Canva Sans Bold"/>
              </a:rPr>
              <a:t>Liceria Tech</a:t>
            </a:r>
          </a:p>
        </p:txBody>
      </p:sp>
      <p:sp>
        <p:nvSpPr>
          <p:cNvPr id="14" name="TextBox 14">
            <a:extLst>
              <a:ext uri="{FF2B5EF4-FFF2-40B4-BE49-F238E27FC236}">
                <a16:creationId xmlns:a16="http://schemas.microsoft.com/office/drawing/2014/main" id="{8B3A0F50-A9F4-E61C-74C0-441ABB25F544}"/>
              </a:ext>
            </a:extLst>
          </p:cNvPr>
          <p:cNvSpPr txBox="1"/>
          <p:nvPr/>
        </p:nvSpPr>
        <p:spPr>
          <a:xfrm>
            <a:off x="9144000" y="2045866"/>
            <a:ext cx="6700964" cy="609526"/>
          </a:xfrm>
          <a:prstGeom prst="rect">
            <a:avLst/>
          </a:prstGeom>
        </p:spPr>
        <p:txBody>
          <a:bodyPr lIns="0" tIns="0" rIns="0" bIns="0" rtlCol="0" anchor="t">
            <a:spAutoFit/>
          </a:bodyPr>
          <a:lstStyle/>
          <a:p>
            <a:pPr marR="0" lvl="2" algn="just">
              <a:lnSpc>
                <a:spcPct val="150000"/>
              </a:lnSpc>
              <a:buSzPts val="1300"/>
            </a:pPr>
            <a:r>
              <a:rPr lang="en-US" sz="3000" dirty="0">
                <a:latin typeface="Times New Roman" panose="02020603050405020304" pitchFamily="18" charset="0"/>
                <a:ea typeface="Times New Roman" panose="02020603050405020304" pitchFamily="18" charset="0"/>
              </a:rPr>
              <a:t>1.1.2 </a:t>
            </a:r>
            <a:r>
              <a:rPr lang="vi-VN" sz="3000" dirty="0">
                <a:effectLst/>
                <a:latin typeface="Times New Roman" panose="02020603050405020304" pitchFamily="18" charset="0"/>
                <a:ea typeface="Times New Roman" panose="02020603050405020304" pitchFamily="18" charset="0"/>
              </a:rPr>
              <a:t>Các hệ màu trong máy tính</a:t>
            </a:r>
            <a:endParaRPr lang="en-US" sz="3000" dirty="0">
              <a:effectLst/>
              <a:latin typeface="Times New Roman" panose="02020603050405020304" pitchFamily="18" charset="0"/>
              <a:ea typeface="Times New Roman" panose="02020603050405020304" pitchFamily="18" charset="0"/>
            </a:endParaRPr>
          </a:p>
        </p:txBody>
      </p:sp>
      <p:sp>
        <p:nvSpPr>
          <p:cNvPr id="15" name="TextBox 15">
            <a:extLst>
              <a:ext uri="{FF2B5EF4-FFF2-40B4-BE49-F238E27FC236}">
                <a16:creationId xmlns:a16="http://schemas.microsoft.com/office/drawing/2014/main" id="{A9CCC9B6-18CA-4B56-633E-37E8A16AE4CA}"/>
              </a:ext>
            </a:extLst>
          </p:cNvPr>
          <p:cNvSpPr txBox="1"/>
          <p:nvPr/>
        </p:nvSpPr>
        <p:spPr>
          <a:xfrm>
            <a:off x="5979869" y="3275494"/>
            <a:ext cx="11992313" cy="4099648"/>
          </a:xfrm>
          <a:prstGeom prst="rect">
            <a:avLst/>
          </a:prstGeom>
        </p:spPr>
        <p:txBody>
          <a:bodyPr wrap="square" lIns="0" tIns="0" rIns="0" bIns="0" rtlCol="0" anchor="t">
            <a:spAutoFit/>
          </a:bodyPr>
          <a:lstStyle/>
          <a:p>
            <a:pPr marL="342900" marR="0" lvl="0" indent="-342900" algn="just">
              <a:lnSpc>
                <a:spcPct val="150000"/>
              </a:lnSpc>
              <a:buFont typeface="Wingdings" panose="05000000000000000000" pitchFamily="2" charset="2"/>
              <a:buChar char=""/>
            </a:pPr>
            <a:r>
              <a:rPr lang="vi-VN" sz="2000" dirty="0">
                <a:effectLst/>
                <a:latin typeface="Times New Roman" panose="02020603050405020304" pitchFamily="18" charset="0"/>
                <a:ea typeface="Times New Roman" panose="02020603050405020304" pitchFamily="18" charset="0"/>
              </a:rPr>
              <a:t>YCbCr (Y, Chrominance Blue, Chrominance Red)</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Nguyên lý hoạt động: </a:t>
            </a:r>
            <a:r>
              <a:rPr lang="vi-VN" sz="2000" dirty="0">
                <a:effectLst/>
                <a:latin typeface="Times New Roman" panose="02020603050405020304" pitchFamily="18" charset="0"/>
                <a:ea typeface="Times New Roman" panose="02020603050405020304" pitchFamily="18" charset="0"/>
              </a:rPr>
              <a:t>Hệ màu YCbCr tách riêng độ sáng (Y) và các thành phần màu sắc (Cb và Cr). Y là độ sáng, trong khi Cb và Cr biểu thị độ lệch màu xanh lam và đỏ tươi, tương ứng.</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Ứng dụng: </a:t>
            </a:r>
            <a:r>
              <a:rPr lang="vi-VN" sz="2000" dirty="0">
                <a:effectLst/>
                <a:latin typeface="Times New Roman" panose="02020603050405020304" pitchFamily="18" charset="0"/>
                <a:ea typeface="Times New Roman" panose="02020603050405020304" pitchFamily="18" charset="0"/>
              </a:rPr>
              <a:t>Sử dụng phổ biến trong video, truyền hình và các phương thức nén hình ảnh như JPEG và MPEG.</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Công thức:</a:t>
            </a:r>
            <a:r>
              <a:rPr lang="vi-VN" sz="2000" dirty="0">
                <a:effectLst/>
                <a:latin typeface="Times New Roman" panose="02020603050405020304" pitchFamily="18" charset="0"/>
                <a:ea typeface="Times New Roman" panose="02020603050405020304" pitchFamily="18" charset="0"/>
              </a:rPr>
              <a:t> Màu được biểu diễn dưới dạng (Y, Cb, Cr).</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Ví dụ:</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(0.5, 0, 0) là màu đỏ thuần.</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dirty="0">
                <a:effectLst/>
                <a:latin typeface="Times New Roman" panose="02020603050405020304" pitchFamily="18" charset="0"/>
                <a:ea typeface="Times New Roman" panose="02020603050405020304" pitchFamily="18" charset="0"/>
              </a:rPr>
              <a:t>(0.5, 0.5, 0.5) là màu xám trung tính.</a:t>
            </a:r>
            <a:endParaRPr lang="en-US" sz="2000" dirty="0">
              <a:effectLst/>
              <a:latin typeface="Times New Roman" panose="02020603050405020304" pitchFamily="18" charset="0"/>
              <a:ea typeface="Times New Roman" panose="02020603050405020304" pitchFamily="18" charset="0"/>
            </a:endParaRPr>
          </a:p>
          <a:p>
            <a:pPr marL="0" marR="0" algn="just">
              <a:lnSpc>
                <a:spcPct val="150000"/>
              </a:lnSpc>
            </a:pPr>
            <a:r>
              <a:rPr lang="vi-VN" sz="2000" b="1" dirty="0">
                <a:effectLst/>
                <a:latin typeface="Times New Roman" panose="02020603050405020304" pitchFamily="18" charset="0"/>
                <a:ea typeface="Times New Roman" panose="02020603050405020304" pitchFamily="18" charset="0"/>
              </a:rPr>
              <a:t>Đặc điểm: </a:t>
            </a:r>
            <a:r>
              <a:rPr lang="vi-VN" sz="2000" dirty="0">
                <a:effectLst/>
                <a:latin typeface="Times New Roman" panose="02020603050405020304" pitchFamily="18" charset="0"/>
                <a:ea typeface="Times New Roman" panose="02020603050405020304" pitchFamily="18" charset="0"/>
              </a:rPr>
              <a:t>Tách biệt thành phần sáng và màu sắc giúp dễ dàng xử lý và nén video và hình ảnh.</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64030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6576</Words>
  <Application>Microsoft Office PowerPoint</Application>
  <PresentationFormat>Custom</PresentationFormat>
  <Paragraphs>376</Paragraphs>
  <Slides>45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Canva Sans Bold</vt:lpstr>
      <vt:lpstr>Arial</vt:lpstr>
      <vt:lpstr>Calibri</vt:lpstr>
      <vt:lpstr>Barlow Semi Condensed ExtraBold</vt:lpstr>
      <vt:lpstr>Anton</vt:lpstr>
      <vt:lpstr>Wingdings</vt:lpstr>
      <vt:lpstr>Times New Roman</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Purple Modern Animated Computer Science Presentation</dc:title>
  <cp:lastModifiedBy>Văn Lâm .</cp:lastModifiedBy>
  <cp:revision>3</cp:revision>
  <dcterms:created xsi:type="dcterms:W3CDTF">2006-08-16T00:00:00Z</dcterms:created>
  <dcterms:modified xsi:type="dcterms:W3CDTF">2024-12-07T06:53:54Z</dcterms:modified>
  <dc:identifier>DAGYlUBXfEY</dc:identifier>
</cp:coreProperties>
</file>